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9"/>
  </p:notesMasterIdLst>
  <p:sldIdLst>
    <p:sldId id="256" r:id="rId2"/>
    <p:sldId id="258" r:id="rId3"/>
    <p:sldId id="259" r:id="rId4"/>
    <p:sldId id="288" r:id="rId5"/>
    <p:sldId id="269" r:id="rId6"/>
    <p:sldId id="260" r:id="rId7"/>
    <p:sldId id="261" r:id="rId8"/>
    <p:sldId id="262" r:id="rId9"/>
    <p:sldId id="263" r:id="rId10"/>
    <p:sldId id="280" r:id="rId11"/>
    <p:sldId id="281" r:id="rId12"/>
    <p:sldId id="282" r:id="rId13"/>
    <p:sldId id="284" r:id="rId14"/>
    <p:sldId id="286" r:id="rId15"/>
    <p:sldId id="287" r:id="rId16"/>
    <p:sldId id="283" r:id="rId17"/>
    <p:sldId id="264" r:id="rId18"/>
    <p:sldId id="265" r:id="rId19"/>
    <p:sldId id="266" r:id="rId20"/>
    <p:sldId id="267" r:id="rId21"/>
    <p:sldId id="277" r:id="rId22"/>
    <p:sldId id="276" r:id="rId23"/>
    <p:sldId id="275" r:id="rId24"/>
    <p:sldId id="270" r:id="rId25"/>
    <p:sldId id="289" r:id="rId26"/>
    <p:sldId id="271" r:id="rId27"/>
    <p:sldId id="273" r:id="rId2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èle Kressmann" initials="M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48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3-07T15:57:24.843" idx="1">
    <p:pos x="10" y="10"/>
    <p:text/>
  </p:cm>
  <p:cm authorId="0" dt="2015-03-07T15:57:42.609" idx="2">
    <p:pos x="146" y="146"/>
    <p:text/>
  </p:cm>
  <p:cm authorId="0" dt="2015-03-07T15:57:44.312" idx="3">
    <p:pos x="282" y="282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8173D7-7DDE-4806-B72B-C928F4F4BB4C}" type="datetimeFigureOut">
              <a:rPr lang="fr-FR"/>
              <a:pPr>
                <a:defRPr/>
              </a:pPr>
              <a:t>02/06/2023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3D789F-2970-458E-AAD3-7412092938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C’est aussi le temps d’un accompagnement de fin de vie , vieillesse réussie ??solitude? Déprise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3D789F-2970-458E-AAD3-741209293843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017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REUSSIR SA VIEILLESSE </a:t>
            </a:r>
            <a:r>
              <a:rPr lang="fr-FR" dirty="0" err="1"/>
              <a:t>cest</a:t>
            </a:r>
            <a:r>
              <a:rPr lang="fr-FR" dirty="0"/>
              <a:t> mettre en ordre les différentes étapes de sa vie ,leurs donner du sens  et le maintenir quels que soient les aléas et les handicaps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3D789F-2970-458E-AAD3-741209293843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188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D789F-2970-458E-AAD3-741209293843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</a:t>
            </a:r>
            <a:r>
              <a:rPr lang="fr-FR" dirty="0" err="1"/>
              <a:t>vecu</a:t>
            </a:r>
            <a:r>
              <a:rPr lang="fr-FR" dirty="0"/>
              <a:t> ensemble , le soutien mutuel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3D789F-2970-458E-AAD3-741209293843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985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dirty="0"/>
              <a:t>Exclusivité: il n’y a que moi qui peut ,qui sait, qui comprend, avec la crainte de devenir comme elle</a:t>
            </a:r>
          </a:p>
          <a:p>
            <a:pPr eaLnBrk="1" hangingPunct="1">
              <a:spcBef>
                <a:spcPct val="0"/>
              </a:spcBef>
            </a:pPr>
            <a:r>
              <a:rPr lang="fr-FR" dirty="0"/>
              <a:t>Culpabilité; je m’occupe plus des autres membres de ma propre famille , ni de moi</a:t>
            </a:r>
          </a:p>
          <a:p>
            <a:pPr eaLnBrk="1" hangingPunct="1">
              <a:spcBef>
                <a:spcPct val="0"/>
              </a:spcBef>
            </a:pPr>
            <a:endParaRPr lang="fr-FR" dirty="0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0D2736-E706-4FDD-B2F0-E56BA9AF438B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D789F-2970-458E-AAD3-741209293843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3D789F-2970-458E-AAD3-741209293843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CDE533-87B3-4D93-8A20-685A3CD25DEE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Cliquez pour modifier le style du titre</a:t>
            </a:r>
            <a:endParaRPr lang="en-US" dirty="0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 baseline="0">
                <a:solidFill>
                  <a:srgbClr val="FFFF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B25DF-1725-4AA1-B4C8-579F63ED9F89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2EB48-44EB-49F0-99EA-7D16D4621CA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67305-9745-441A-98A8-D308C108953F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BF5E7-401A-438F-8347-9D60A53AAE5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4BF55-9587-4193-A7B8-BFEF190B0C0F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E0B35-389C-4359-B434-2C0E8E4AC9A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364EF-9AAC-40BB-8764-74E63399B195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0E280-4C5A-48EB-A1D8-AA84F9BD405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ABC86-FBC5-42C2-AC43-02DF7049A3DE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D5967-3CF7-4BA4-88CB-02DC2902C3A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85F13-669E-454F-9AF1-E47849D83413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ADD0C-CE39-4304-A214-2044622B893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D6420-3237-46FA-AD76-9C33E34F69EA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8E3CC-DB02-4DC4-BCFA-80B27648081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64987-5076-4006-856F-9DFD65026E5C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F27A2-7D8B-4A6F-BA5E-E78C64DB604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EA140-DB7F-4BE5-ADB0-1006DC2EA986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D5668-8D1E-46A7-8F57-3A8F16D214F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49C8F-200C-406E-BF74-FE7DC75F68C6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2C217-EFF0-4CA1-86FB-EEC916325D0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72E09-1B5C-47BC-B4CF-D1F74244946B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46AD7-970A-42D9-8020-C62C8114F1E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2">
                <a:lumMod val="90000"/>
                <a:alpha val="4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22715B-2F25-4FED-86B8-E901F1313EA7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F9DA0B-A901-449B-AED6-9A718E75AE9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5" r:id="rId2"/>
    <p:sldLayoutId id="2147483854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5" r:id="rId9"/>
    <p:sldLayoutId id="2147483851" r:id="rId10"/>
    <p:sldLayoutId id="2147483852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851648" cy="3600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rgbClr val="FFC000"/>
                </a:solidFill>
              </a:rPr>
              <a:t>AIDANTS         </a:t>
            </a:r>
            <a:br>
              <a:rPr lang="fr-FR" dirty="0">
                <a:solidFill>
                  <a:srgbClr val="FFC000"/>
                </a:solidFill>
              </a:rPr>
            </a:br>
            <a:r>
              <a:rPr lang="fr-FR" dirty="0">
                <a:solidFill>
                  <a:srgbClr val="FFC000"/>
                </a:solidFill>
              </a:rPr>
              <a:t>NATURELS FAMILIAUX</a:t>
            </a:r>
            <a:br>
              <a:rPr lang="fr-FR" dirty="0">
                <a:solidFill>
                  <a:srgbClr val="FFC000"/>
                </a:solidFill>
              </a:rPr>
            </a:br>
            <a:r>
              <a:rPr lang="fr-FR" dirty="0">
                <a:solidFill>
                  <a:srgbClr val="FFC000"/>
                </a:solidFill>
              </a:rPr>
              <a:t>de personnes âgées dépendantes</a:t>
            </a:r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533400" y="3860800"/>
            <a:ext cx="7854950" cy="2447925"/>
          </a:xfrm>
        </p:spPr>
        <p:txBody>
          <a:bodyPr/>
          <a:lstStyle/>
          <a:p>
            <a:pPr marR="0" algn="ctr" eaLnBrk="1" hangingPunct="1"/>
            <a:r>
              <a:rPr lang="fr-FR" dirty="0">
                <a:solidFill>
                  <a:schemeClr val="bg1"/>
                </a:solidFill>
              </a:rPr>
              <a:t>De la désignation a l’implication jusqu’à l’épuisement</a:t>
            </a:r>
          </a:p>
          <a:p>
            <a:pPr marR="0" algn="ctr" eaLnBrk="1" hangingPunct="1"/>
            <a:r>
              <a:rPr lang="fr-FR" dirty="0">
                <a:solidFill>
                  <a:schemeClr val="bg1"/>
                </a:solidFill>
              </a:rPr>
              <a:t>Le difficile  chemin d’accompagnement de l’aidé </a:t>
            </a:r>
          </a:p>
          <a:p>
            <a:pPr marR="0" algn="ctr" eaLnBrk="1" hangingPunct="1"/>
            <a:r>
              <a:rPr lang="fr-FR" dirty="0">
                <a:solidFill>
                  <a:schemeClr val="bg1"/>
                </a:solidFill>
              </a:rPr>
              <a:t>dans ce dernier parcours de vie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512888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Aider un proche âgé à domicile</a:t>
            </a:r>
            <a:br>
              <a:rPr lang="fr-FR" dirty="0">
                <a:solidFill>
                  <a:srgbClr val="0070C0"/>
                </a:solidFill>
              </a:rPr>
            </a:br>
            <a:r>
              <a:rPr lang="fr-FR" dirty="0">
                <a:solidFill>
                  <a:srgbClr val="0070C0"/>
                </a:solidFill>
              </a:rPr>
              <a:t>la charge ressentie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00B050"/>
                </a:solidFill>
              </a:rPr>
              <a:t>A  partir de </a:t>
            </a:r>
            <a:r>
              <a:rPr lang="fr-FR" b="1" dirty="0">
                <a:solidFill>
                  <a:srgbClr val="FF0000"/>
                </a:solidFill>
              </a:rPr>
              <a:t>l’enquête Handicap-Santé  </a:t>
            </a:r>
            <a:r>
              <a:rPr lang="fr-FR" b="1" dirty="0">
                <a:solidFill>
                  <a:srgbClr val="00B050"/>
                </a:solidFill>
              </a:rPr>
              <a:t>auprès des aidants informels </a:t>
            </a:r>
            <a:r>
              <a:rPr lang="fr-FR" b="1" dirty="0">
                <a:solidFill>
                  <a:srgbClr val="FF0000"/>
                </a:solidFill>
              </a:rPr>
              <a:t>en 2008 de la DREES </a:t>
            </a:r>
            <a:r>
              <a:rPr lang="fr-FR" b="1" dirty="0">
                <a:solidFill>
                  <a:srgbClr val="00B050"/>
                </a:solidFill>
              </a:rPr>
              <a:t>(direction recherches études, évaluation, statistiques) du ministère de la solidarité et de la santé </a:t>
            </a:r>
          </a:p>
          <a:p>
            <a:r>
              <a:rPr lang="fr-FR" dirty="0"/>
              <a:t>Identification de 4,3 millions  de personnes qui aident  à domicile un de leurs proches âgées de 60 ans et plus</a:t>
            </a:r>
          </a:p>
          <a:p>
            <a:r>
              <a:rPr lang="fr-FR" dirty="0"/>
              <a:t>Mais </a:t>
            </a:r>
            <a:r>
              <a:rPr lang="fr-FR" b="1" dirty="0"/>
              <a:t>Retenus pour l’étude  sur la charge ressentie </a:t>
            </a:r>
          </a:p>
          <a:p>
            <a:pPr>
              <a:buNone/>
            </a:pPr>
            <a:r>
              <a:rPr lang="fr-FR" b="1" dirty="0"/>
              <a:t>     3,4 millions d’aidants  dans les actes de la vie      	quotidienne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64D2973-A805-4A81-9BE9-8EDC42C6DCE3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0F5ED-C686-4885-9E34-0A3BE4CD68FD}" type="slidenum">
              <a:rPr lang="fr-BE" smtClean="0"/>
              <a:pPr>
                <a:defRPr/>
              </a:pPr>
              <a:t>10</a:t>
            </a:fld>
            <a:endParaRPr lang="fr-B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/>
          <a:lstStyle/>
          <a:p>
            <a:pPr algn="ctr"/>
            <a:r>
              <a:rPr lang="fr-FR" sz="6000" dirty="0">
                <a:solidFill>
                  <a:srgbClr val="0070C0"/>
                </a:solidFill>
              </a:rPr>
              <a:t>La charge ressentie </a:t>
            </a:r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839816"/>
          </a:xfrm>
        </p:spPr>
        <p:txBody>
          <a:bodyPr/>
          <a:lstStyle/>
          <a:p>
            <a:r>
              <a:rPr lang="fr-FR" b="1" u="sng" dirty="0">
                <a:solidFill>
                  <a:srgbClr val="00B050"/>
                </a:solidFill>
              </a:rPr>
              <a:t>Dimension objective</a:t>
            </a:r>
            <a:r>
              <a:rPr lang="fr-FR" b="1" dirty="0">
                <a:solidFill>
                  <a:srgbClr val="00B050"/>
                </a:solidFill>
              </a:rPr>
              <a:t>:  la fatigue physique liée à</a:t>
            </a:r>
          </a:p>
          <a:p>
            <a:pPr lvl="1"/>
            <a:r>
              <a:rPr lang="fr-FR" b="1" dirty="0">
                <a:solidFill>
                  <a:srgbClr val="00B050"/>
                </a:solidFill>
              </a:rPr>
              <a:t>L’ensembles des taches effectuées </a:t>
            </a:r>
          </a:p>
          <a:p>
            <a:pPr lvl="1"/>
            <a:r>
              <a:rPr lang="fr-FR" b="1" dirty="0">
                <a:solidFill>
                  <a:srgbClr val="00B050"/>
                </a:solidFill>
              </a:rPr>
              <a:t>la nature de l’aide permanente ou Discontinue </a:t>
            </a:r>
          </a:p>
          <a:p>
            <a:pPr lvl="1"/>
            <a:r>
              <a:rPr lang="fr-FR" b="1" dirty="0">
                <a:solidFill>
                  <a:srgbClr val="00B050"/>
                </a:solidFill>
              </a:rPr>
              <a:t>Le volume horaire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b="1" dirty="0">
                <a:highlight>
                  <a:srgbClr val="FFFF00"/>
                </a:highlight>
              </a:rPr>
              <a:t>Dimension subjective </a:t>
            </a:r>
            <a:r>
              <a:rPr lang="fr-FR" b="1" dirty="0"/>
              <a:t>: le ressenti qui concerne</a:t>
            </a:r>
          </a:p>
          <a:p>
            <a:pPr>
              <a:buFont typeface="Wingdings 2" pitchFamily="18" charset="2"/>
              <a:buNone/>
            </a:pPr>
            <a:r>
              <a:rPr lang="fr-FR" b="1" dirty="0"/>
              <a:t>	les conséquences de l’aide sur la vie de l’aidant, Sur ses relations avec sa propre famille</a:t>
            </a:r>
          </a:p>
          <a:p>
            <a:pPr>
              <a:buFont typeface="Wingdings 2" pitchFamily="18" charset="2"/>
              <a:buNone/>
            </a:pPr>
            <a:r>
              <a:rPr lang="fr-FR" b="1" dirty="0"/>
              <a:t>	sur la qualité de sa vie , de sa santé, de la nature de  ses relations avec l’aidé : l’angoisse , le stress , la culpabilité</a:t>
            </a:r>
          </a:p>
          <a:p>
            <a:pPr>
              <a:buFont typeface="Wingdings 2" pitchFamily="18" charset="2"/>
              <a:buNone/>
            </a:pPr>
            <a:r>
              <a:rPr lang="fr-FR" dirty="0"/>
              <a:t>		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9635E45-BF1C-4880-A39F-5C993E1D9CC8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BBFE1-50CF-4932-AA55-9061FC88BB9A}" type="slidenum">
              <a:rPr lang="fr-BE" smtClean="0"/>
              <a:pPr>
                <a:defRPr/>
              </a:pPr>
              <a:t>11</a:t>
            </a:fld>
            <a:endParaRPr lang="fr-B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EEA8D92-E4F8-4589-8760-E38DB6D174B5}" type="datetime1">
              <a:rPr lang="fr-FR" smtClean="0"/>
              <a:pPr>
                <a:defRPr/>
              </a:pPr>
              <a:t>02/06/2023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patrick.kressmann paroles aidants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28DA88-CB03-4DFE-9B14-CEB9CD2D0D75}" type="slidenum">
              <a:rPr lang="fr-BE" smtClean="0"/>
              <a:pPr>
                <a:defRPr/>
              </a:pPr>
              <a:t>12</a:t>
            </a:fld>
            <a:endParaRPr lang="fr-BE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900113" y="1104359"/>
          <a:ext cx="7848872" cy="4556889"/>
        </p:xfrm>
        <a:graphic>
          <a:graphicData uri="http://schemas.openxmlformats.org/drawingml/2006/table">
            <a:tbl>
              <a:tblPr/>
              <a:tblGrid>
                <a:gridCol w="2735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95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AIDER UN PROCHE AGE A DOMICILE : LA CHARGE RESSENTIE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8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EVALUATION</a:t>
                      </a:r>
                      <a:r>
                        <a:rPr lang="fr-FR" sz="2400" b="1" i="0" u="none" strike="noStrike" baseline="0" dirty="0">
                          <a:solidFill>
                            <a:srgbClr val="FF0000"/>
                          </a:solidFill>
                          <a:latin typeface="Calibri"/>
                        </a:rPr>
                        <a:t> GLOBALE</a:t>
                      </a:r>
                      <a:endParaRPr lang="fr-FR" sz="2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aidants concernés en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152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3200" b="1" i="0" u="none" strike="noStrike" dirty="0">
                          <a:solidFill>
                            <a:srgbClr val="7030A0"/>
                          </a:solidFill>
                          <a:latin typeface="Calibri"/>
                        </a:rPr>
                        <a:t>3 400 000 PERSONES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libri"/>
                        </a:rPr>
                        <a:t>pas de charge 57%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libri"/>
                        </a:rPr>
                        <a:t>charge légère 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charge moyenne</a:t>
                      </a:r>
                      <a:r>
                        <a:rPr lang="fr-F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3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charge lourde 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844A566-09C9-4607-AA23-FCBF8F9D93B5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930719-42C9-4E0E-920E-6A6662C167F5}" type="slidenum">
              <a:rPr lang="fr-BE" smtClean="0"/>
              <a:pPr>
                <a:defRPr/>
              </a:pPr>
              <a:t>13</a:t>
            </a:fld>
            <a:endParaRPr lang="fr-BE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042903"/>
              </p:ext>
            </p:extLst>
          </p:nvPr>
        </p:nvGraphicFramePr>
        <p:xfrm>
          <a:off x="899593" y="549275"/>
          <a:ext cx="7705379" cy="5706817"/>
        </p:xfrm>
        <a:graphic>
          <a:graphicData uri="http://schemas.openxmlformats.org/drawingml/2006/table">
            <a:tbl>
              <a:tblPr/>
              <a:tblGrid>
                <a:gridCol w="446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210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AIDER UN PROCHE AGE A DOMICILE : LA CHARGE RESSENTIE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Caractéristiques des  aidants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aidants concernés en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130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LA CHARGE RESSENTIE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 de charge 57%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charge </a:t>
                      </a:r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légére</a:t>
                      </a:r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charge moyenne 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charge lourde 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est une femme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est un enfant de la personne aidée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vit en couple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a des enfants*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est le conjoint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a des frères et sœurs*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a plus de 60 ans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cohabite avec la personne aidée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aide depuis 2 ans au moins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travaille*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71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est la personne de confiance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A9FA7BD-05D7-46E9-91DE-4AAFF328A948}" type="datetime1">
              <a:rPr lang="fr-FR" smtClean="0"/>
              <a:pPr>
                <a:defRPr/>
              </a:pPr>
              <a:t>02/06/2023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patrick.kressmann paroles aidants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C653D-4BE1-4453-B5E4-6A301EA37138}" type="slidenum">
              <a:rPr lang="fr-BE" smtClean="0"/>
              <a:pPr>
                <a:defRPr/>
              </a:pPr>
              <a:t>14</a:t>
            </a:fld>
            <a:endParaRPr lang="fr-BE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491091"/>
              </p:ext>
            </p:extLst>
          </p:nvPr>
        </p:nvGraphicFramePr>
        <p:xfrm>
          <a:off x="395288" y="476250"/>
          <a:ext cx="8280920" cy="6049091"/>
        </p:xfrm>
        <a:graphic>
          <a:graphicData uri="http://schemas.openxmlformats.org/drawingml/2006/table">
            <a:tbl>
              <a:tblPr/>
              <a:tblGrid>
                <a:gridCol w="4796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6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2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76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834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AIDER UN PROCHE AGE A DOMICILE : LA CHARGE RESSENTIE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5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caractéristiques  des aidés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aidants concernés en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21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LA CHARGE RESSENTIE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 de charge 57%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charge </a:t>
                      </a:r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légére</a:t>
                      </a:r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charge moyenne 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charge lourde 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maladie </a:t>
                      </a:r>
                      <a:r>
                        <a:rPr lang="fr-FR" sz="20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alzheimer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dépendance de type </a:t>
                      </a:r>
                      <a:r>
                        <a:rPr lang="fr-FR" sz="2000" b="1" i="0" u="none" strike="noStrike" dirty="0" err="1">
                          <a:solidFill>
                            <a:schemeClr val="tx1"/>
                          </a:solidFill>
                          <a:latin typeface="Calibri"/>
                        </a:rPr>
                        <a:t>GIR</a:t>
                      </a:r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de 1-4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la personne aidée a plus de 75 ans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apporte au moins 4 activités d'aide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apporte une aide financière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99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prend seul les décisions de santé de l'aidé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99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effectue des activités de surveillance 24 h /24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des professionnels interviennent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peut se faire remplacer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217FBF-E0EB-45DE-AE79-A386F4AE4E29}" type="datetime1">
              <a:rPr lang="fr-FR" smtClean="0"/>
              <a:pPr>
                <a:defRPr/>
              </a:pPr>
              <a:t>02/06/2023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patrick.kressmann paroles aidants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28DA88-CB03-4DFE-9B14-CEB9CD2D0D75}" type="slidenum">
              <a:rPr lang="fr-BE" smtClean="0"/>
              <a:pPr>
                <a:defRPr/>
              </a:pPr>
              <a:t>15</a:t>
            </a:fld>
            <a:endParaRPr lang="fr-BE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900113" y="404813"/>
          <a:ext cx="7848872" cy="6194508"/>
        </p:xfrm>
        <a:graphic>
          <a:graphicData uri="http://schemas.openxmlformats.org/drawingml/2006/table">
            <a:tbl>
              <a:tblPr/>
              <a:tblGrid>
                <a:gridCol w="454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459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AIDER UN PROCHE AGE A DOMICILE : LA CHARGE RESSENTIE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5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Eléments intervenant dans le niveau de charges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aidants concernés en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62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l'aidant a le sentiment, l'impression…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 de charge 57%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charge légére 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charge moyenne 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charge lourde 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5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ne pas avoir assez de temps pour lui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5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qu'aider l'amène à faire des sacrifices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5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d'être seul pour répondre aux besoins de l'aidé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5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que l'aide affecte sa santé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5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de ne pas avoir assez de temps pour  sa famille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35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que l'aide crée une charge financière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5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que les relations avec sa famille sont parfois tendues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35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que les relations avec l'aidé sont devenues tendues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354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que l'aidé ne lui témoigne pas de reconnaissance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05E1B4F-65B9-499E-A010-DA95F5483FFC}" type="datetime1">
              <a:rPr lang="fr-FR" smtClean="0"/>
              <a:pPr>
                <a:defRPr/>
              </a:pPr>
              <a:t>02/06/2023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patrick.kressmann paroles aidants 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D1624-C4BA-47D2-8F21-4333DFF5F72C}" type="slidenum">
              <a:rPr lang="fr-BE" smtClean="0"/>
              <a:pPr>
                <a:defRPr/>
              </a:pPr>
              <a:t>16</a:t>
            </a:fld>
            <a:endParaRPr lang="fr-BE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84213" y="549275"/>
          <a:ext cx="7848873" cy="5688634"/>
        </p:xfrm>
        <a:graphic>
          <a:graphicData uri="http://schemas.openxmlformats.org/drawingml/2006/table">
            <a:tbl>
              <a:tblPr/>
              <a:tblGrid>
                <a:gridCol w="4546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0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4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978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AIDER UN PROCHE AGE A DOMICILE : LA CHARGE RESSENTIE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LA SANTE DES AIDANTS SELON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aidants concernés en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11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LA CHARGE RESSENTIE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 de charge 57%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charge légère 23%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charge moyenne 12%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charge lourde 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D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fatigue morale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fatigue physique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se sentir seul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se sentir anxieux,stréssé,surmené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troubles du sommeil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problème de 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se sentir depressif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prises de psychotropes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mauvais état de santé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L’aidant : </a:t>
            </a:r>
            <a:r>
              <a:rPr lang="fr-FR" b="1" dirty="0">
                <a:solidFill>
                  <a:srgbClr val="002060"/>
                </a:solidFill>
              </a:rPr>
              <a:t>en résumé</a:t>
            </a:r>
            <a:r>
              <a:rPr lang="fr-FR" dirty="0"/>
              <a:t> la charge   </a:t>
            </a:r>
            <a:br>
              <a:rPr lang="fr-FR" dirty="0"/>
            </a:br>
            <a:r>
              <a:rPr lang="fr-FR" dirty="0"/>
              <a:t>                  « le fardeau » 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fr-FR" b="1" dirty="0"/>
              <a:t>Physiques : </a:t>
            </a:r>
          </a:p>
          <a:p>
            <a:pPr lvl="2" eaLnBrk="1" hangingPunct="1"/>
            <a:r>
              <a:rPr lang="fr-FR" b="1" dirty="0"/>
              <a:t> 82% craignent de ne pas avoir la force</a:t>
            </a:r>
          </a:p>
          <a:p>
            <a:pPr lvl="1" eaLnBrk="1" hangingPunct="1"/>
            <a:r>
              <a:rPr lang="fr-FR" b="1" dirty="0"/>
              <a:t>Financières: </a:t>
            </a:r>
          </a:p>
          <a:p>
            <a:pPr lvl="2" eaLnBrk="1" hangingPunct="1"/>
            <a:r>
              <a:rPr lang="fr-FR" b="1" dirty="0"/>
              <a:t>reste a charge 12 000€ annuel pour 38% ,</a:t>
            </a:r>
          </a:p>
          <a:p>
            <a:pPr lvl="1" eaLnBrk="1" hangingPunct="1"/>
            <a:r>
              <a:rPr lang="fr-FR" b="1" dirty="0"/>
              <a:t>Psychologiques :  souffrances</a:t>
            </a:r>
          </a:p>
          <a:p>
            <a:pPr lvl="2" eaLnBrk="1" hangingPunct="1"/>
            <a:r>
              <a:rPr lang="fr-FR" b="1" dirty="0"/>
              <a:t>face au stress chronique , aux pertes de l’être aimé, à la dégradation de son image, culpabilité  </a:t>
            </a:r>
          </a:p>
          <a:p>
            <a:pPr lvl="1" eaLnBrk="1" hangingPunct="1"/>
            <a:r>
              <a:rPr lang="fr-FR" b="1" dirty="0"/>
              <a:t>Sociales: </a:t>
            </a:r>
          </a:p>
          <a:p>
            <a:pPr lvl="2" eaLnBrk="1" hangingPunct="1"/>
            <a:r>
              <a:rPr lang="fr-FR" b="1" dirty="0"/>
              <a:t>Réduction de ses propres relations amicale et familiales, Isolement progressif , impossibilité  d’en parler  à un tiers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7B5E2-9D43-4045-B8BF-33C4A21492E0}" type="slidenum">
              <a:rPr lang="fr-BE"/>
              <a:pPr>
                <a:defRPr/>
              </a:pPr>
              <a:t>17</a:t>
            </a:fld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E23216-A9B4-4A6C-B3D7-9ACC2E99CF9B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dirty="0">
                <a:solidFill>
                  <a:srgbClr val="0070C0"/>
                </a:solidFill>
              </a:rPr>
              <a:t>L’aidant: le </a:t>
            </a:r>
            <a:r>
              <a:rPr lang="fr-FR" dirty="0" err="1">
                <a:solidFill>
                  <a:srgbClr val="0070C0"/>
                </a:solidFill>
              </a:rPr>
              <a:t>burn</a:t>
            </a:r>
            <a:r>
              <a:rPr lang="fr-FR" dirty="0">
                <a:solidFill>
                  <a:srgbClr val="0070C0"/>
                </a:solidFill>
              </a:rPr>
              <a:t>-out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/>
              <a:t>Etat d’épuisement physique, psychologique, mental qui génère un changement profond d’attitude ,</a:t>
            </a:r>
          </a:p>
          <a:p>
            <a:pPr marL="640080" lvl="1" indent="-246888" eaLnBrk="1" fontAlgn="auto" hangingPunct="1">
              <a:spcAft>
                <a:spcPts val="0"/>
              </a:spcAft>
              <a:defRPr/>
            </a:pPr>
            <a:r>
              <a:rPr lang="fr-FR" b="1" dirty="0"/>
              <a:t> de comportement  a l’égard du tiers accompagné:</a:t>
            </a:r>
          </a:p>
          <a:p>
            <a:pPr marL="640080" lvl="1" indent="-246888" eaLnBrk="1" fontAlgn="auto" hangingPunct="1">
              <a:spcAft>
                <a:spcPts val="0"/>
              </a:spcAft>
              <a:defRPr/>
            </a:pPr>
            <a:r>
              <a:rPr lang="fr-FR" b="1" dirty="0"/>
              <a:t>une dépersonnalisation ,  devenir indifférent, ce n’est plus une personne  que l’on accompagne  mais un objet , une chose: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b="1" dirty="0"/>
              <a:t>Qualification de « réification »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dirty="0"/>
              <a:t>		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9E6059F-3A3E-4C42-8456-0751C3357CCE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8B15D2-B9EF-47DC-87F5-B3D128867124}" type="slidenum">
              <a:rPr lang="fr-BE"/>
              <a:pPr>
                <a:defRPr/>
              </a:pPr>
              <a:t>18</a:t>
            </a:fld>
            <a:endParaRPr lang="fr-B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>
                <a:solidFill>
                  <a:srgbClr val="0070C0"/>
                </a:solidFill>
              </a:rPr>
              <a:t>L’aidant : épuisement conséquences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fr-FR" b="1" dirty="0"/>
              <a:t>Perte de confiance en soi </a:t>
            </a:r>
          </a:p>
          <a:p>
            <a:pPr lvl="1" eaLnBrk="1" hangingPunct="1"/>
            <a:r>
              <a:rPr lang="fr-FR" b="1" dirty="0"/>
              <a:t>Vision négative de l’aide apportée</a:t>
            </a:r>
          </a:p>
          <a:p>
            <a:pPr lvl="1" eaLnBrk="1" hangingPunct="1"/>
            <a:r>
              <a:rPr lang="fr-FR" b="1" dirty="0"/>
              <a:t>Spirale de la culpabilité, risques de maltraitance</a:t>
            </a:r>
          </a:p>
          <a:p>
            <a:pPr lvl="1" eaLnBrk="1" hangingPunct="1"/>
            <a:r>
              <a:rPr lang="fr-FR" b="1" dirty="0"/>
              <a:t>Sentiment d’</a:t>
            </a:r>
            <a:r>
              <a:rPr lang="fr-FR" b="1" dirty="0" err="1"/>
              <a:t>echec</a:t>
            </a:r>
            <a:r>
              <a:rPr lang="fr-FR" b="1" dirty="0"/>
              <a:t> , qualité de vie médiocre</a:t>
            </a:r>
          </a:p>
          <a:p>
            <a:pPr lvl="1" eaLnBrk="1" hangingPunct="1"/>
            <a:r>
              <a:rPr lang="fr-FR" b="1" dirty="0"/>
              <a:t>Solitude  ressentie  et on n’en parle a personne</a:t>
            </a:r>
          </a:p>
          <a:p>
            <a:pPr lvl="1" eaLnBrk="1" hangingPunct="1">
              <a:buNone/>
            </a:pPr>
            <a:endParaRPr lang="fr-FR" b="1" dirty="0"/>
          </a:p>
          <a:p>
            <a:pPr eaLnBrk="1" hangingPunct="1">
              <a:buFont typeface="Wingdings 2" pitchFamily="18" charset="2"/>
              <a:buNone/>
            </a:pPr>
            <a:r>
              <a:rPr lang="fr-FR" b="1" dirty="0"/>
              <a:t>Ainsi Pour 20% le fardeau est devenu lourd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b="1" dirty="0"/>
              <a:t>Et pourtant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b="1" dirty="0"/>
              <a:t> il n’a pas été encore demandé de l’aide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A1DD592-D444-4E6A-B73E-EED1E4589FA4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2458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>
                <a:solidFill>
                  <a:schemeClr val="bg1"/>
                </a:solidFill>
              </a:rPr>
              <a:t>patrick.kressmann paroles aidants </a:t>
            </a:r>
            <a:endParaRPr lang="fr-BE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923F7E-7E8A-40A9-97AD-ABB33A1D36D9}" type="slidenum">
              <a:rPr lang="fr-BE"/>
              <a:pPr>
                <a:defRPr/>
              </a:pPr>
              <a:t>19</a:t>
            </a:fld>
            <a:endParaRPr lang="fr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ctr" eaLnBrk="1" hangingPunct="1"/>
            <a:r>
              <a:rPr lang="fr-FR" sz="4000" dirty="0">
                <a:solidFill>
                  <a:srgbClr val="0070C0"/>
                </a:solidFill>
              </a:rPr>
              <a:t>Accompagner les  points à connaître!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dirty="0"/>
              <a:t>Sentiments attitudes de la personne aidée</a:t>
            </a:r>
          </a:p>
          <a:p>
            <a:pPr eaLnBrk="1" hangingPunct="1"/>
            <a:r>
              <a:rPr lang="fr-FR" dirty="0"/>
              <a:t>Vieillissement dans ses quatre dimensions *</a:t>
            </a:r>
          </a:p>
          <a:p>
            <a:pPr eaLnBrk="1" hangingPunct="1"/>
            <a:r>
              <a:rPr lang="fr-FR" dirty="0"/>
              <a:t>La relation d’aide  « se décaler » *</a:t>
            </a:r>
          </a:p>
          <a:p>
            <a:pPr eaLnBrk="1" hangingPunct="1"/>
            <a:r>
              <a:rPr lang="fr-FR" dirty="0"/>
              <a:t>Etre aidant familial , bouleversements dans la famille </a:t>
            </a:r>
          </a:p>
          <a:p>
            <a:pPr eaLnBrk="1" hangingPunct="1"/>
            <a:r>
              <a:rPr lang="fr-FR" dirty="0"/>
              <a:t>Le « poste de travail » et la fatigue et la charge </a:t>
            </a:r>
          </a:p>
          <a:p>
            <a:pPr eaLnBrk="1" hangingPunct="1"/>
            <a:r>
              <a:rPr lang="fr-FR" dirty="0"/>
              <a:t>Les aides disponibles professionnelles </a:t>
            </a:r>
          </a:p>
          <a:p>
            <a:pPr eaLnBrk="1" hangingPunct="1"/>
            <a:r>
              <a:rPr lang="fr-FR" dirty="0"/>
              <a:t>Pourquoi les aidants tardent-ils a se faire aider ?</a:t>
            </a:r>
          </a:p>
          <a:p>
            <a:pPr eaLnBrk="1" hangingPunct="1"/>
            <a:r>
              <a:rPr lang="fr-FR" dirty="0"/>
              <a:t>Rôle du tiers : rencontre empathie et accompagnement</a:t>
            </a:r>
          </a:p>
          <a:p>
            <a:pPr eaLnBrk="1" hangingPunct="1"/>
            <a:endParaRPr lang="fr-FR" dirty="0"/>
          </a:p>
          <a:p>
            <a:pPr eaLnBrk="1" hangingPunct="1"/>
            <a:endParaRPr lang="fr-FR" dirty="0"/>
          </a:p>
        </p:txBody>
      </p:sp>
      <p:sp>
        <p:nvSpPr>
          <p:cNvPr id="15364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FDBA32-1CF8-43D2-95AA-07C26C31C8D9}" type="datetime1">
              <a:rPr lang="fr-FR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02/06/2023</a:t>
            </a:fld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484438" y="6308725"/>
            <a:ext cx="3352800" cy="365125"/>
          </a:xfrm>
        </p:spPr>
        <p:txBody>
          <a:bodyPr/>
          <a:lstStyle/>
          <a:p>
            <a:pPr>
              <a:defRPr/>
            </a:pPr>
            <a:r>
              <a:rPr lang="fr-BE">
                <a:solidFill>
                  <a:schemeClr val="bg1">
                    <a:lumMod val="95000"/>
                  </a:schemeClr>
                </a:solidFill>
              </a:rPr>
              <a:t>patrick.kressmann paroles aidants </a:t>
            </a:r>
            <a:endParaRPr lang="fr-BE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4BAC8-476D-44DC-AA44-BC83BE2961B2}" type="slidenum">
              <a:rPr lang="fr-BE"/>
              <a:pPr>
                <a:defRPr/>
              </a:pPr>
              <a:t>2</a:t>
            </a:fld>
            <a:endParaRPr lang="fr-B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solidFill>
                  <a:srgbClr val="0070C0"/>
                </a:solidFill>
              </a:rPr>
              <a:t>Les aides PRO disponibles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200" b="1" dirty="0"/>
              <a:t>Aides a domicile:  auxiliaire de vie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200" b="1" dirty="0"/>
              <a:t>Soins a domicile:   A S dont les  soins </a:t>
            </a:r>
            <a:r>
              <a:rPr lang="fr-FR" sz="3200" b="1" dirty="0">
                <a:solidFill>
                  <a:srgbClr val="FF0000"/>
                </a:solidFill>
              </a:rPr>
              <a:t>spécialisés Alzheimer ESA </a:t>
            </a:r>
            <a:r>
              <a:rPr lang="fr-FR" sz="3200" b="1" dirty="0"/>
              <a:t>et l’Hôpital à domicile.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200" b="1" dirty="0"/>
              <a:t>Accueil de jours - plateforme de répit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200" b="1" dirty="0"/>
              <a:t>Hébergement temporaire en </a:t>
            </a:r>
            <a:r>
              <a:rPr lang="fr-FR" sz="3200" b="1" dirty="0" err="1"/>
              <a:t>Ehpad</a:t>
            </a:r>
            <a:endParaRPr lang="fr-FR" sz="3200" b="1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200" b="1" dirty="0"/>
              <a:t>Baluchonnage : remplacement à domicile  bulle d’air </a:t>
            </a:r>
            <a:r>
              <a:rPr lang="fr-FR" sz="3200" b="1" dirty="0" err="1"/>
              <a:t>msa</a:t>
            </a:r>
            <a:r>
              <a:rPr lang="fr-FR" sz="3200" b="1" dirty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dirty="0"/>
          </a:p>
        </p:txBody>
      </p:sp>
      <p:sp>
        <p:nvSpPr>
          <p:cNvPr id="25604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8913E8-8770-4296-86C7-0D3C94007504}" type="datetime1">
              <a:rPr lang="fr-FR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02/06/2023</a:t>
            </a:fld>
            <a:endParaRPr lang="fr-BE">
              <a:solidFill>
                <a:schemeClr val="bg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>
                <a:solidFill>
                  <a:schemeClr val="bg1"/>
                </a:solidFill>
              </a:rPr>
              <a:t>patrick.kressmann paroles aidants 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5E7E9-0A8D-4A28-A622-BDDBFB1B4F8A}" type="slidenum">
              <a:rPr lang="fr-BE"/>
              <a:pPr>
                <a:defRPr/>
              </a:pPr>
              <a:t>20</a:t>
            </a:fld>
            <a:endParaRPr lang="fr-B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solidFill>
                  <a:srgbClr val="0070C0"/>
                </a:solidFill>
              </a:rPr>
              <a:t>Les aides PRO disponibles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b="1" dirty="0"/>
              <a:t>Les médecins !!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b="1" dirty="0"/>
              <a:t>La</a:t>
            </a:r>
            <a:r>
              <a:rPr lang="fr-FR" b="1" dirty="0">
                <a:solidFill>
                  <a:srgbClr val="FF0000"/>
                </a:solidFill>
              </a:rPr>
              <a:t> DAC 74 </a:t>
            </a:r>
            <a:r>
              <a:rPr lang="fr-FR" b="1" dirty="0"/>
              <a:t>: </a:t>
            </a:r>
            <a:r>
              <a:rPr lang="fr-FR" b="1" dirty="0">
                <a:solidFill>
                  <a:srgbClr val="FF0000"/>
                </a:solidFill>
              </a:rPr>
              <a:t>M</a:t>
            </a:r>
            <a:r>
              <a:rPr lang="fr-FR" b="1" dirty="0"/>
              <a:t>éthode d’</a:t>
            </a:r>
            <a:r>
              <a:rPr lang="fr-FR" b="1" dirty="0">
                <a:solidFill>
                  <a:srgbClr val="FF0000"/>
                </a:solidFill>
              </a:rPr>
              <a:t>A</a:t>
            </a:r>
            <a:r>
              <a:rPr lang="fr-FR" b="1" dirty="0"/>
              <a:t>ctions pour l’</a:t>
            </a:r>
            <a:r>
              <a:rPr lang="fr-FR" b="1" dirty="0">
                <a:solidFill>
                  <a:srgbClr val="FF0000"/>
                </a:solidFill>
              </a:rPr>
              <a:t>I</a:t>
            </a:r>
            <a:r>
              <a:rPr lang="fr-FR" b="1" dirty="0"/>
              <a:t>ntégration des services d’aides et de soins dans le champs de l’</a:t>
            </a:r>
            <a:r>
              <a:rPr lang="fr-FR" b="1" dirty="0">
                <a:solidFill>
                  <a:srgbClr val="FF0000"/>
                </a:solidFill>
              </a:rPr>
              <a:t>A</a:t>
            </a:r>
            <a:r>
              <a:rPr lang="fr-FR" b="1" dirty="0"/>
              <a:t>utonomie.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b="1" dirty="0">
                <a:solidFill>
                  <a:srgbClr val="FF0000"/>
                </a:solidFill>
              </a:rPr>
              <a:t>Les divers auxiliaires médicaux et soignants libéraux </a:t>
            </a:r>
            <a:r>
              <a:rPr lang="fr-FR" b="1" dirty="0"/>
              <a:t>: infirmières , psychologue  neuropsychologue,  orthophoniste, ergothérapeute, kinésithérapeute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b="1" dirty="0">
                <a:solidFill>
                  <a:srgbClr val="7030A0"/>
                </a:solidFill>
              </a:rPr>
              <a:t>Et pour les aides financières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b="1" dirty="0"/>
              <a:t>Le conseil départemental et l’APA  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b="1" dirty="0"/>
              <a:t> les Instituts de Retraite Complémentaire 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b="1" dirty="0"/>
              <a:t> les mutuelles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dirty="0"/>
          </a:p>
        </p:txBody>
      </p:sp>
      <p:sp>
        <p:nvSpPr>
          <p:cNvPr id="25604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09727B-D3D0-4A8D-A29B-F02F1A64A685}" type="datetime1">
              <a:rPr lang="fr-FR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02/06/2023</a:t>
            </a:fld>
            <a:endParaRPr lang="fr-BE">
              <a:solidFill>
                <a:schemeClr val="bg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>
                <a:solidFill>
                  <a:schemeClr val="bg1"/>
                </a:solidFill>
              </a:rPr>
              <a:t>patrick.kressmann paroles aidants 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18402-79FE-4816-908B-718AF8D758A6}" type="slidenum">
              <a:rPr lang="fr-BE"/>
              <a:pPr>
                <a:defRPr/>
              </a:pPr>
              <a:t>21</a:t>
            </a:fld>
            <a:endParaRPr lang="fr-B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rgbClr val="0070C0"/>
                </a:solidFill>
              </a:rPr>
              <a:t>Les autres aides  disponibles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dirty="0">
              <a:solidFill>
                <a:srgbClr val="FFFF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200" b="1" dirty="0">
                <a:solidFill>
                  <a:srgbClr val="FF0000"/>
                </a:solidFill>
              </a:rPr>
              <a:t>Les associations de patients 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200" b="1" dirty="0"/>
              <a:t>France parkinson 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200" b="1" dirty="0"/>
              <a:t>France Alzheimer 74  et pour cette dernière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b="1" dirty="0">
                <a:solidFill>
                  <a:srgbClr val="FFFF00"/>
                </a:solidFill>
              </a:rPr>
              <a:t>   </a:t>
            </a:r>
            <a:r>
              <a:rPr lang="fr-FR" b="1" dirty="0"/>
              <a:t>Les  instants d’accueil,  accueil famille et vacances, formation sensibilisation, repas, marche, café mémoire , bulletin « main dans la main »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200" b="1" dirty="0">
                <a:solidFill>
                  <a:srgbClr val="FFFF00"/>
                </a:solidFill>
              </a:rPr>
              <a:t> </a:t>
            </a:r>
            <a:r>
              <a:rPr lang="fr-FR" sz="3200" b="1" dirty="0">
                <a:solidFill>
                  <a:srgbClr val="FF0000"/>
                </a:solidFill>
              </a:rPr>
              <a:t>les clic</a:t>
            </a:r>
            <a:r>
              <a:rPr lang="fr-FR" sz="3200" b="1" dirty="0">
                <a:solidFill>
                  <a:srgbClr val="FFFF00"/>
                </a:solidFill>
              </a:rPr>
              <a:t>:  </a:t>
            </a:r>
            <a:r>
              <a:rPr lang="fr-FR" sz="3200" b="1" dirty="0"/>
              <a:t>centre locaux d’informations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3200" b="1" dirty="0">
                <a:solidFill>
                  <a:srgbClr val="FF0000"/>
                </a:solidFill>
              </a:rPr>
              <a:t>les Centre Communaux  Actions Sociales  </a:t>
            </a:r>
            <a:r>
              <a:rPr lang="fr-FR" sz="3200" b="1" dirty="0">
                <a:solidFill>
                  <a:srgbClr val="FFFF00"/>
                </a:solidFill>
              </a:rPr>
              <a:t>et     	</a:t>
            </a:r>
            <a:r>
              <a:rPr lang="fr-FR" sz="3200" b="1" dirty="0"/>
              <a:t>les services municipaux spécialisés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dirty="0"/>
          </a:p>
        </p:txBody>
      </p:sp>
      <p:sp>
        <p:nvSpPr>
          <p:cNvPr id="25604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92F69B-BA66-4FC5-AD51-AD57AEAA0455}" type="datetime1">
              <a:rPr lang="fr-FR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02/06/2023</a:t>
            </a:fld>
            <a:endParaRPr lang="fr-BE">
              <a:solidFill>
                <a:schemeClr val="bg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>
                <a:solidFill>
                  <a:schemeClr val="bg1"/>
                </a:solidFill>
              </a:rPr>
              <a:t>patrick.kressmann paroles aidants 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4E063-C3FD-476F-A5BA-28B9803C0BBE}" type="slidenum">
              <a:rPr lang="fr-BE"/>
              <a:pPr>
                <a:defRPr/>
              </a:pPr>
              <a:t>22</a:t>
            </a:fld>
            <a:endParaRPr lang="fr-B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2592388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Pourquoi les proches aidants ne demande pas une aide professionnelle ?????</a:t>
            </a:r>
          </a:p>
        </p:txBody>
      </p:sp>
      <p:sp>
        <p:nvSpPr>
          <p:cNvPr id="30723" name="Espace réservé du contenu 2"/>
          <p:cNvSpPr>
            <a:spLocks noGrp="1"/>
          </p:cNvSpPr>
          <p:nvPr>
            <p:ph idx="1"/>
          </p:nvPr>
        </p:nvSpPr>
        <p:spPr>
          <a:xfrm>
            <a:off x="457200" y="2997200"/>
            <a:ext cx="8229600" cy="3327400"/>
          </a:xfrm>
        </p:spPr>
        <p:txBody>
          <a:bodyPr/>
          <a:lstStyle/>
          <a:p>
            <a:r>
              <a:rPr lang="fr-FR" sz="3200" b="1" dirty="0">
                <a:solidFill>
                  <a:srgbClr val="FF0000"/>
                </a:solidFill>
              </a:rPr>
              <a:t>Attachement </a:t>
            </a:r>
            <a:r>
              <a:rPr lang="fr-FR" sz="3200" b="1" dirty="0" err="1">
                <a:solidFill>
                  <a:srgbClr val="FF0000"/>
                </a:solidFill>
              </a:rPr>
              <a:t>sécure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Vécu abandonnique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Compétences acquises 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Les promesses faites , la loyauté</a:t>
            </a:r>
          </a:p>
          <a:p>
            <a:r>
              <a:rPr lang="fr-FR" sz="3200" b="1" dirty="0">
                <a:solidFill>
                  <a:srgbClr val="FF0000"/>
                </a:solidFill>
              </a:rPr>
              <a:t>Les représentations de l’EHPAD et la fin de vie à domicile ???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736AD08-C8A9-4781-944B-E5FF2D18F500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F1F2C-1633-47A5-AB21-EFC5887DCA4E}" type="slidenum">
              <a:rPr lang="fr-BE" smtClean="0"/>
              <a:pPr>
                <a:defRPr/>
              </a:pPr>
              <a:t>23</a:t>
            </a:fld>
            <a:endParaRPr lang="fr-B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rgbClr val="0070C0"/>
                </a:solidFill>
              </a:rPr>
              <a:t>Rôles du tiers externe professionnel: relation d’aide</a:t>
            </a:r>
          </a:p>
        </p:txBody>
      </p:sp>
      <p:sp>
        <p:nvSpPr>
          <p:cNvPr id="327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b="1" dirty="0">
                <a:solidFill>
                  <a:srgbClr val="0070C0"/>
                </a:solidFill>
              </a:rPr>
              <a:t>Ecouter </a:t>
            </a:r>
            <a:r>
              <a:rPr lang="fr-FR" b="1" dirty="0"/>
              <a:t>:  sans juger, comprendre   écoute active</a:t>
            </a:r>
          </a:p>
          <a:p>
            <a:pPr eaLnBrk="1" hangingPunct="1"/>
            <a:r>
              <a:rPr lang="fr-FR" b="1" dirty="0">
                <a:solidFill>
                  <a:srgbClr val="0070C0"/>
                </a:solidFill>
              </a:rPr>
              <a:t>Empathie relationnelle</a:t>
            </a:r>
            <a:r>
              <a:rPr lang="fr-FR" b="1" dirty="0"/>
              <a:t>: Entendre et Partager les difficultés , la fatigue,  les échecs , le stress, la culpabilité, l’absence d’avenir …</a:t>
            </a:r>
          </a:p>
          <a:p>
            <a:pPr eaLnBrk="1" hangingPunct="1"/>
            <a:r>
              <a:rPr lang="fr-FR" b="1" dirty="0">
                <a:solidFill>
                  <a:srgbClr val="0070C0"/>
                </a:solidFill>
              </a:rPr>
              <a:t>Orienter suggérer de</a:t>
            </a:r>
            <a:r>
              <a:rPr lang="fr-FR" b="1" dirty="0"/>
              <a:t>:  s’organiser , recherche d’aide pour soi,  pour aussi l’animation . </a:t>
            </a:r>
            <a:r>
              <a:rPr lang="fr-FR" b="1" dirty="0">
                <a:solidFill>
                  <a:srgbClr val="FF0000"/>
                </a:solidFill>
              </a:rPr>
              <a:t>S’accorder du temps  pour soi , du répit, du repos,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b="1" dirty="0">
                <a:solidFill>
                  <a:srgbClr val="FFFF00"/>
                </a:solidFill>
              </a:rPr>
              <a:t>     </a:t>
            </a:r>
            <a:r>
              <a:rPr lang="fr-FR" b="1" dirty="0">
                <a:solidFill>
                  <a:srgbClr val="7030A0"/>
                </a:solidFill>
              </a:rPr>
              <a:t>Accepter de créer un réseau d’entraide, famille,    	amis voisins </a:t>
            </a:r>
          </a:p>
          <a:p>
            <a:pPr eaLnBrk="1" hangingPunct="1">
              <a:buFont typeface="Wingdings 2" pitchFamily="18" charset="2"/>
              <a:buNone/>
            </a:pPr>
            <a:endParaRPr lang="fr-FR" dirty="0"/>
          </a:p>
          <a:p>
            <a:pPr eaLnBrk="1" hangingPunct="1">
              <a:buFont typeface="Wingdings 2" pitchFamily="18" charset="2"/>
              <a:buNone/>
            </a:pPr>
            <a:r>
              <a:rPr lang="fr-FR" dirty="0">
                <a:solidFill>
                  <a:srgbClr val="FFFF00"/>
                </a:solidFill>
              </a:rPr>
              <a:t>ACCOMPAGNER   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err="1"/>
              <a:t>patrick.kressmann</a:t>
            </a:r>
            <a:r>
              <a:rPr lang="fr-FR" dirty="0"/>
              <a:t> paroles aidants 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2A2C-0A46-4687-9931-57034AB4620E}" type="slidenum">
              <a:rPr lang="fr-BE"/>
              <a:pPr>
                <a:defRPr/>
              </a:pPr>
              <a:t>24</a:t>
            </a:fld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BE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AIDES ASSOCIATIVES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Formation des aidants</a:t>
            </a:r>
          </a:p>
          <a:p>
            <a:endParaRPr lang="fr-FR" dirty="0"/>
          </a:p>
          <a:p>
            <a:r>
              <a:rPr lang="fr-FR" dirty="0"/>
              <a:t>Groupe de paroles</a:t>
            </a:r>
          </a:p>
          <a:p>
            <a:endParaRPr lang="fr-FR" dirty="0"/>
          </a:p>
          <a:p>
            <a:r>
              <a:rPr lang="fr-FR" dirty="0"/>
              <a:t>Groupe d’entraide </a:t>
            </a:r>
          </a:p>
          <a:p>
            <a:endParaRPr lang="fr-FR" dirty="0"/>
          </a:p>
          <a:p>
            <a:r>
              <a:rPr lang="fr-FR" dirty="0"/>
              <a:t>Vacances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6364EF-9AAC-40BB-8764-74E63399B195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0E280-4C5A-48EB-A1D8-AA84F9BD405C}" type="slidenum">
              <a:rPr lang="fr-BE" smtClean="0"/>
              <a:pPr>
                <a:defRPr/>
              </a:pPr>
              <a:t>25</a:t>
            </a:fld>
            <a:endParaRPr lang="fr-B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724150"/>
          </a:xfrm>
        </p:spPr>
        <p:txBody>
          <a:bodyPr/>
          <a:lstStyle/>
          <a:p>
            <a:pPr eaLnBrk="1" hangingPunct="1"/>
            <a:r>
              <a:rPr lang="fr-FR" dirty="0">
                <a:solidFill>
                  <a:srgbClr val="FF0000"/>
                </a:solidFill>
              </a:rPr>
              <a:t>Merci pour votre attention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388" y="3284538"/>
            <a:ext cx="8229600" cy="1223962"/>
          </a:xfrm>
          <a:solidFill>
            <a:srgbClr val="FFFF00"/>
          </a:solidFill>
        </p:spPr>
        <p:txBody>
          <a:bodyPr>
            <a:normAutofit fontScale="5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5700" b="1" dirty="0">
                <a:solidFill>
                  <a:srgbClr val="002060"/>
                </a:solidFill>
              </a:rPr>
              <a:t>                        A vous la parole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F5D6CBB-F9DD-4D74-9219-5A51F3079DB3}" type="datetime1">
              <a:rPr lang="fr-FR" smtClean="0"/>
              <a:pPr>
                <a:defRPr/>
              </a:pPr>
              <a:t>02/06/2023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371CC-7724-40BD-9FDE-40EEB5032CE7}" type="slidenum">
              <a:rPr lang="fr-BE"/>
              <a:pPr>
                <a:defRPr/>
              </a:pPr>
              <a:t>26</a:t>
            </a:fld>
            <a:endParaRPr lang="fr-B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92150"/>
            <a:ext cx="8229600" cy="1143000"/>
          </a:xfrm>
        </p:spPr>
        <p:txBody>
          <a:bodyPr/>
          <a:lstStyle/>
          <a:p>
            <a:pPr eaLnBrk="1" hangingPunct="1"/>
            <a:r>
              <a:rPr lang="fr-FR">
                <a:solidFill>
                  <a:schemeClr val="accent1"/>
                </a:solidFill>
              </a:rPr>
              <a:t>Les aidants familiaux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z="2800" dirty="0">
                <a:solidFill>
                  <a:srgbClr val="7030A0"/>
                </a:solidFill>
              </a:rPr>
              <a:t>3 400 000 « Aidants » en France (8 millions en 2014, tout confondu)  en 2008</a:t>
            </a:r>
          </a:p>
          <a:p>
            <a:pPr eaLnBrk="1" hangingPunct="1"/>
            <a:r>
              <a:rPr lang="fr-FR" sz="2800" dirty="0">
                <a:solidFill>
                  <a:srgbClr val="FF0000"/>
                </a:solidFill>
              </a:rPr>
              <a:t>Aides exclusives familiales</a:t>
            </a:r>
            <a:r>
              <a:rPr lang="fr-FR" sz="2800" dirty="0"/>
              <a:t> ou entourage</a:t>
            </a:r>
          </a:p>
          <a:p>
            <a:pPr lvl="1" eaLnBrk="1" hangingPunct="1"/>
            <a:r>
              <a:rPr lang="fr-FR" sz="2800" dirty="0"/>
              <a:t>50 %                   dont 70 % de femmes</a:t>
            </a:r>
          </a:p>
          <a:p>
            <a:pPr eaLnBrk="1" hangingPunct="1"/>
            <a:r>
              <a:rPr lang="fr-FR" sz="2800" dirty="0"/>
              <a:t>Aides mixtes bénévole/professionnelles</a:t>
            </a:r>
          </a:p>
          <a:p>
            <a:pPr lvl="1" eaLnBrk="1" hangingPunct="1"/>
            <a:r>
              <a:rPr lang="fr-FR" sz="2800" dirty="0"/>
              <a:t>29 %</a:t>
            </a:r>
          </a:p>
          <a:p>
            <a:pPr eaLnBrk="1" hangingPunct="1"/>
            <a:r>
              <a:rPr lang="fr-FR" sz="2800" dirty="0"/>
              <a:t>Aides professionnelles </a:t>
            </a:r>
          </a:p>
          <a:p>
            <a:pPr lvl="1" eaLnBrk="1" hangingPunct="1"/>
            <a:r>
              <a:rPr lang="fr-FR" sz="2800" dirty="0"/>
              <a:t>21 %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67712B-4AEF-4BD4-9CB8-8F534B41801E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0E280-4C5A-48EB-A1D8-AA84F9BD405C}" type="slidenum">
              <a:rPr lang="fr-BE" smtClean="0"/>
              <a:pPr>
                <a:defRPr/>
              </a:pPr>
              <a:t>27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08054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rgbClr val="0070C0"/>
                </a:solidFill>
              </a:rPr>
              <a:t>Vieillissement ses 4 dimensions :     </a:t>
            </a:r>
            <a:endParaRPr lang="fr-FR" sz="3600" dirty="0"/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3948123"/>
          </a:xfrm>
        </p:spPr>
        <p:txBody>
          <a:bodyPr/>
          <a:lstStyle/>
          <a:p>
            <a:pPr eaLnBrk="1" hangingPunct="1"/>
            <a:r>
              <a:rPr lang="fr-FR" sz="3200" dirty="0"/>
              <a:t>Physique: pertes depuis l’âge de trente ans</a:t>
            </a:r>
          </a:p>
          <a:p>
            <a:pPr eaLnBrk="1" hangingPunct="1"/>
            <a:r>
              <a:rPr lang="fr-FR" sz="3200" dirty="0"/>
              <a:t>Psychologique: travail du vieillir </a:t>
            </a:r>
          </a:p>
          <a:p>
            <a:pPr eaLnBrk="1" hangingPunct="1"/>
            <a:r>
              <a:rPr lang="fr-FR" sz="3200" dirty="0"/>
              <a:t>Sociale: isolement progressif rupture du lien social séparation et/ou précarité financière, la déprise </a:t>
            </a:r>
          </a:p>
          <a:p>
            <a:pPr eaLnBrk="1" hangingPunct="1"/>
            <a:r>
              <a:rPr lang="fr-FR" sz="3200" dirty="0"/>
              <a:t>Spirituelle: donner du sens a ce parcours de fin de vie malgré les aléas !!!</a:t>
            </a:r>
          </a:p>
          <a:p>
            <a:pPr eaLnBrk="1" hangingPunct="1"/>
            <a:endParaRPr lang="fr-FR" dirty="0">
              <a:solidFill>
                <a:srgbClr val="FFFF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fr-FR" dirty="0"/>
          </a:p>
          <a:p>
            <a:pPr eaLnBrk="1" hangingPunct="1">
              <a:buFont typeface="Wingdings 2" pitchFamily="18" charset="2"/>
              <a:buNone/>
            </a:pPr>
            <a:endParaRPr lang="fr-FR" dirty="0"/>
          </a:p>
        </p:txBody>
      </p:sp>
      <p:sp>
        <p:nvSpPr>
          <p:cNvPr id="16388" name="Espace réservé de la date 3"/>
          <p:cNvSpPr>
            <a:spLocks noGrp="1"/>
          </p:cNvSpPr>
          <p:nvPr>
            <p:ph type="dt" sz="quarter" idx="10"/>
          </p:nvPr>
        </p:nvSpPr>
        <p:spPr bwMode="auto">
          <a:xfrm>
            <a:off x="250825" y="6092825"/>
            <a:ext cx="1882775" cy="576263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B738B6-9EDB-4B87-BBED-5DDBE82794F8}" type="datetime1">
              <a:rPr lang="fr-FR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02/06/2023</a:t>
            </a:fld>
            <a:endParaRPr lang="fr-BE">
              <a:solidFill>
                <a:schemeClr val="bg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>
                <a:solidFill>
                  <a:schemeClr val="bg1">
                    <a:lumMod val="95000"/>
                  </a:schemeClr>
                </a:solidFill>
              </a:rPr>
              <a:t>patrick.kressmann paroles aidants </a:t>
            </a:r>
            <a:endParaRPr lang="fr-BE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D08F1-F954-43B6-AAF0-CD234226BCC1}" type="slidenum">
              <a:rPr lang="fr-BE"/>
              <a:pPr>
                <a:defRPr/>
              </a:pPr>
              <a:t>3</a:t>
            </a:fld>
            <a:endParaRPr lang="fr-B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008063"/>
          </a:xfrm>
        </p:spPr>
        <p:txBody>
          <a:bodyPr/>
          <a:lstStyle/>
          <a:p>
            <a:pPr algn="ctr"/>
            <a:r>
              <a:rPr lang="fr-FR" dirty="0"/>
              <a:t>La relation d’aide, un </a:t>
            </a:r>
            <a:r>
              <a:rPr lang="fr-FR" dirty="0" err="1"/>
              <a:t>apprentisage</a:t>
            </a:r>
            <a:r>
              <a:rPr lang="fr-FR" dirty="0"/>
              <a:t>?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1439"/>
            <a:ext cx="8229600" cy="4983162"/>
          </a:xfrm>
          <a:ln>
            <a:solidFill>
              <a:schemeClr val="accent6"/>
            </a:solidFill>
          </a:ln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Ecoute « active » </a:t>
            </a:r>
            <a:r>
              <a:rPr lang="fr-FR" b="1" dirty="0">
                <a:solidFill>
                  <a:srgbClr val="FFFF00"/>
                </a:solidFill>
              </a:rPr>
              <a:t>: </a:t>
            </a:r>
            <a:r>
              <a:rPr lang="fr-FR" b="1" dirty="0"/>
              <a:t>Reformulation, renoncer a juger, a commenter, validation se mettre a disposition, se décentrer , c’est ainsi une</a:t>
            </a:r>
          </a:p>
          <a:p>
            <a:r>
              <a:rPr lang="fr-FR" b="1" dirty="0">
                <a:solidFill>
                  <a:srgbClr val="FF0000"/>
                </a:solidFill>
              </a:rPr>
              <a:t>Manière d’être </a:t>
            </a:r>
            <a:r>
              <a:rPr lang="fr-FR" b="1" dirty="0"/>
              <a:t>: libérer les capacités de la personne aidée, donner a l’aidé toute sa place, lui laisser l’initiative , ce qu’elle veut pour elle!!! </a:t>
            </a:r>
          </a:p>
          <a:p>
            <a:r>
              <a:rPr lang="fr-FR" b="1" dirty="0">
                <a:solidFill>
                  <a:srgbClr val="FF0000"/>
                </a:solidFill>
              </a:rPr>
              <a:t>Revisiter son histoire </a:t>
            </a:r>
            <a:r>
              <a:rPr lang="fr-FR" b="1" dirty="0">
                <a:solidFill>
                  <a:srgbClr val="FFFF00"/>
                </a:solidFill>
              </a:rPr>
              <a:t>: </a:t>
            </a:r>
            <a:r>
              <a:rPr lang="fr-FR" b="1" dirty="0"/>
              <a:t>la personne aidée  a besoin de conserver le sentiment de la permanence de son identité  à travers ses récits. Revisite son passé, mettre en ordre les étapes de sa vie , leurs donner du sens et le maintenir</a:t>
            </a:r>
          </a:p>
          <a:p>
            <a:r>
              <a:rPr lang="fr-FR" b="1" dirty="0"/>
              <a:t> 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31005D1-62C3-4E2C-AF6F-8485A5B1FB4A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9C199-4222-4890-9CC9-3C73AA3B7D2A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1216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rgbClr val="0070C0"/>
                </a:solidFill>
              </a:rPr>
              <a:t>   être « aidant familial » </a:t>
            </a:r>
            <a:br>
              <a:rPr lang="fr-FR" dirty="0">
                <a:solidFill>
                  <a:srgbClr val="0070C0"/>
                </a:solidFill>
              </a:rPr>
            </a:br>
            <a:r>
              <a:rPr lang="fr-FR" sz="2800" dirty="0">
                <a:solidFill>
                  <a:srgbClr val="0070C0"/>
                </a:solidFill>
              </a:rPr>
              <a:t> désignation et bouleversement dans la famille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>
          <a:xfrm>
            <a:off x="395288" y="2276475"/>
            <a:ext cx="8229600" cy="3455988"/>
          </a:xfrm>
        </p:spPr>
        <p:txBody>
          <a:bodyPr/>
          <a:lstStyle/>
          <a:p>
            <a:pPr lvl="1" eaLnBrk="1" hangingPunct="1"/>
            <a:r>
              <a:rPr lang="fr-FR" dirty="0">
                <a:solidFill>
                  <a:srgbClr val="FF0000"/>
                </a:solidFill>
              </a:rPr>
              <a:t>LE CONJOINT  </a:t>
            </a:r>
            <a:r>
              <a:rPr lang="fr-FR" dirty="0"/>
              <a:t>:   Aidant naturel « contractuel » </a:t>
            </a:r>
          </a:p>
          <a:p>
            <a:pPr lvl="1" eaLnBrk="1" hangingPunct="1"/>
            <a:r>
              <a:rPr lang="fr-FR" dirty="0"/>
              <a:t> 70 % DE CONJOINTE…</a:t>
            </a:r>
          </a:p>
          <a:p>
            <a:pPr lvl="1" eaLnBrk="1" hangingPunct="1"/>
            <a:r>
              <a:rPr lang="fr-FR" sz="2400" dirty="0"/>
              <a:t>Avance en Age  commun =  facteur de fragilité physique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fr-FR" sz="2400" dirty="0"/>
              <a:t>Parcours de vie partagé et solitude progressive  </a:t>
            </a:r>
          </a:p>
          <a:p>
            <a:pPr lvl="2" eaLnBrk="1" hangingPunct="1"/>
            <a:r>
              <a:rPr lang="fr-FR" sz="2400" dirty="0"/>
              <a:t>Changement du rôle:  maternage , </a:t>
            </a:r>
          </a:p>
          <a:p>
            <a:pPr lvl="2" eaLnBrk="1" hangingPunct="1"/>
            <a:r>
              <a:rPr lang="fr-FR" sz="2400" dirty="0"/>
              <a:t>Accompagnement Secure , connaissance de l’autre 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z="2400" dirty="0"/>
              <a:t>      Nature de l’Intimité partagée avec l’avance en </a:t>
            </a:r>
            <a:r>
              <a:rPr lang="fr-FR" sz="2400" dirty="0" err="1"/>
              <a:t>age</a:t>
            </a:r>
            <a:r>
              <a:rPr lang="fr-FR" sz="2400" dirty="0"/>
              <a:t> . </a:t>
            </a:r>
          </a:p>
          <a:p>
            <a:pPr eaLnBrk="1" hangingPunct="1">
              <a:buFont typeface="Wingdings 2" pitchFamily="18" charset="2"/>
              <a:buNone/>
            </a:pP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237585A-04CE-4D2E-B3DC-A2CA937015CF}" type="datetime1">
              <a:rPr lang="fr-FR" smtClean="0"/>
              <a:pPr>
                <a:defRPr/>
              </a:pPr>
              <a:t>02/06/2023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patrick.kressmann paroles aidants 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13017-0D22-415A-944E-4CD77130C303}" type="slidenum">
              <a:rPr lang="fr-BE"/>
              <a:pPr>
                <a:defRPr/>
              </a:pPr>
              <a:t>5</a:t>
            </a:fld>
            <a:endParaRPr lang="fr-B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>
                <a:solidFill>
                  <a:srgbClr val="0070C0"/>
                </a:solidFill>
              </a:rPr>
              <a:t>Être  « aidant familial » </a:t>
            </a:r>
            <a:br>
              <a:rPr lang="fr-FR" dirty="0">
                <a:solidFill>
                  <a:srgbClr val="0070C0"/>
                </a:solidFill>
              </a:rPr>
            </a:br>
            <a:r>
              <a:rPr lang="fr-FR" sz="4000" dirty="0">
                <a:solidFill>
                  <a:srgbClr val="0070C0"/>
                </a:solidFill>
              </a:rPr>
              <a:t>  désignation et bouleversement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>
                <a:solidFill>
                  <a:srgbClr val="FF0000"/>
                </a:solidFill>
              </a:rPr>
              <a:t>Un DESCENDANT</a:t>
            </a:r>
            <a:r>
              <a:rPr lang="fr-FR" dirty="0"/>
              <a:t>:   une  fille !!!  En général</a:t>
            </a:r>
            <a:endParaRPr lang="fr-FR" dirty="0">
              <a:solidFill>
                <a:srgbClr val="FFFF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r-FR" sz="2400" dirty="0">
                <a:solidFill>
                  <a:srgbClr val="FFFF00"/>
                </a:solidFill>
              </a:rPr>
              <a:t>	</a:t>
            </a:r>
            <a:r>
              <a:rPr lang="fr-FR" sz="2400" dirty="0">
                <a:solidFill>
                  <a:srgbClr val="FF0000"/>
                </a:solidFill>
              </a:rPr>
              <a:t>Désignation </a:t>
            </a:r>
            <a:r>
              <a:rPr lang="fr-FR" sz="2400" dirty="0">
                <a:solidFill>
                  <a:srgbClr val="FFFF00"/>
                </a:solidFill>
              </a:rPr>
              <a:t>:  </a:t>
            </a:r>
            <a:r>
              <a:rPr lang="fr-FR" sz="2400" dirty="0"/>
              <a:t>selon culture  familiale, coutume  et histoire de vie, la proximité, la situation personnelle , les compétences  professionnelles…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r-FR" sz="2400" dirty="0">
                <a:solidFill>
                  <a:srgbClr val="FF0000"/>
                </a:solidFill>
              </a:rPr>
              <a:t>	Implicite</a:t>
            </a:r>
            <a:r>
              <a:rPr lang="fr-FR" sz="2400" dirty="0"/>
              <a:t>:  principe de loyauté , source de promesses impossible a tenir, exclusivité . Inversion des rôles:  le parent protecteur  que l’on doit protéger</a:t>
            </a:r>
          </a:p>
          <a:p>
            <a:pPr marL="548640" lvl="2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None/>
              <a:defRPr/>
            </a:pPr>
            <a:r>
              <a:rPr lang="fr-FR" sz="2400" dirty="0"/>
              <a:t>Partage familiale des taches? 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enjeux affectifs</a:t>
            </a:r>
            <a:r>
              <a:rPr lang="fr-FR" dirty="0"/>
              <a:t>, dispute  jalousie, conflit intrafamilial? Le ressenti non partagé</a:t>
            </a:r>
            <a:endParaRPr lang="fr-FR" sz="2400" dirty="0">
              <a:solidFill>
                <a:srgbClr val="FFFF00"/>
              </a:solidFill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fr-FR" dirty="0">
                <a:solidFill>
                  <a:srgbClr val="FF0000"/>
                </a:solidFill>
              </a:rPr>
              <a:t>Autres</a:t>
            </a:r>
            <a:r>
              <a:rPr lang="fr-FR" dirty="0">
                <a:solidFill>
                  <a:srgbClr val="FFFF00"/>
                </a:solidFill>
              </a:rPr>
              <a:t> </a:t>
            </a:r>
            <a:r>
              <a:rPr lang="fr-FR" dirty="0"/>
              <a:t>: nièce , ami , voisin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774FB52-A01B-4BE5-BEDF-B957FC7FBA97}" type="datetime1">
              <a:rPr lang="fr-FR" smtClean="0"/>
              <a:pPr>
                <a:defRPr/>
              </a:pPr>
              <a:t>02/06/2023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/>
              <a:t>patrick.kressmann paroles aidants 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E21AD-65A8-4DDB-855F-ADC649015C79}" type="slidenum">
              <a:rPr lang="fr-BE"/>
              <a:pPr>
                <a:defRPr/>
              </a:pPr>
              <a:t>6</a:t>
            </a:fld>
            <a:endParaRPr lang="fr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L’aidant:  caractéristiques 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sz="3200" dirty="0"/>
              <a:t>Absence de Connaissance de la maladie et adaptation a la dépendance , au  début !</a:t>
            </a:r>
          </a:p>
          <a:p>
            <a:pPr eaLnBrk="1" hangingPunct="1"/>
            <a:r>
              <a:rPr lang="fr-FR" sz="3200" dirty="0"/>
              <a:t>Absence de représentation du travail du vieillir, distance générationnelle!</a:t>
            </a:r>
          </a:p>
          <a:p>
            <a:pPr eaLnBrk="1" hangingPunct="1"/>
            <a:r>
              <a:rPr lang="fr-FR" sz="3200" dirty="0"/>
              <a:t>Absence de connaissance du contenu de la relation d’aide, juste distance. Les enjeux affectifs et la notion de culpabilité!!</a:t>
            </a:r>
          </a:p>
          <a:p>
            <a:pPr eaLnBrk="1" hangingPunct="1"/>
            <a:r>
              <a:rPr lang="fr-FR" sz="3200" dirty="0"/>
              <a:t>Absence de reconnaissance. Don/contre don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dirty="0"/>
              <a:t>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A581CD4-7ABA-429A-BBB3-A8DC35A03D08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5157B3-2CAB-4DE8-9176-841737CDEC3C}" type="slidenum">
              <a:rPr lang="fr-BE"/>
              <a:pPr>
                <a:defRPr/>
              </a:pPr>
              <a:t>7</a:t>
            </a:fld>
            <a:endParaRPr lang="fr-B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rgbClr val="0070C0"/>
                </a:solidFill>
              </a:rPr>
              <a:t>L’aidant : Disponibilité et Temps de présence à domicile 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sz="2800" dirty="0">
                <a:solidFill>
                  <a:srgbClr val="FF0000"/>
                </a:solidFill>
              </a:rPr>
              <a:t>Veille</a:t>
            </a:r>
            <a:r>
              <a:rPr lang="fr-FR" sz="2800" dirty="0"/>
              <a:t> : 7 jours sur 7 , 24 H sur 24.</a:t>
            </a:r>
          </a:p>
          <a:p>
            <a:pPr lvl="1" eaLnBrk="1" hangingPunct="1">
              <a:buNone/>
            </a:pPr>
            <a:r>
              <a:rPr lang="fr-FR" sz="2800" dirty="0"/>
              <a:t>    Vigilance , inquiétude, angoisse, stress!!!</a:t>
            </a:r>
          </a:p>
          <a:p>
            <a:pPr lvl="1" eaLnBrk="1" hangingPunct="1"/>
            <a:r>
              <a:rPr lang="fr-FR" sz="2800" dirty="0">
                <a:solidFill>
                  <a:srgbClr val="FF0000"/>
                </a:solidFill>
              </a:rPr>
              <a:t>Présence physique </a:t>
            </a:r>
            <a:r>
              <a:rPr lang="fr-FR" sz="2800" dirty="0"/>
              <a:t>: de 5 heures à 70 heures par semaine, cohabitation ou déplacements </a:t>
            </a:r>
          </a:p>
          <a:p>
            <a:pPr lvl="1" eaLnBrk="1" hangingPunct="1"/>
            <a:r>
              <a:rPr lang="fr-FR" sz="2800" dirty="0"/>
              <a:t>Moyenne nationale  64 heures par semaine</a:t>
            </a:r>
          </a:p>
          <a:p>
            <a:pPr lvl="1" eaLnBrk="1" hangingPunct="1"/>
            <a:r>
              <a:rPr lang="fr-FR" sz="2800" dirty="0"/>
              <a:t>6 heures jours pour 70% des conjoints et</a:t>
            </a:r>
          </a:p>
          <a:p>
            <a:pPr lvl="1" eaLnBrk="1" hangingPunct="1">
              <a:buNone/>
            </a:pPr>
            <a:r>
              <a:rPr lang="fr-FR" sz="2800" dirty="0"/>
              <a:t>					 50 % des enfants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7F976BE-B92A-4FFF-965B-263634606F5E}" type="datetime1">
              <a:rPr lang="fr-FR" smtClean="0"/>
              <a:pPr>
                <a:defRPr/>
              </a:pPr>
              <a:t>02/06/2023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patrick.kressmann paroles aidants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0C57A-6037-4728-92EC-19399EDA99E4}" type="slidenum">
              <a:rPr lang="fr-BE"/>
              <a:pPr>
                <a:defRPr/>
              </a:pPr>
              <a:t>8</a:t>
            </a:fld>
            <a:endParaRPr lang="fr-B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>
                <a:solidFill>
                  <a:srgbClr val="0070C0"/>
                </a:solidFill>
              </a:rPr>
              <a:t>L’aidant:  les taches multiples 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dirty="0"/>
              <a:t>Gérer le budget et faire les démarches administratives défendre les droits.</a:t>
            </a:r>
          </a:p>
          <a:p>
            <a:pPr eaLnBrk="1" hangingPunct="1"/>
            <a:r>
              <a:rPr lang="fr-FR" dirty="0"/>
              <a:t>Faire les courses et assurer les déplacements à l’extérieur, visite médicale suivi de santé.</a:t>
            </a:r>
          </a:p>
          <a:p>
            <a:pPr eaLnBrk="1" hangingPunct="1"/>
            <a:r>
              <a:rPr lang="fr-FR" dirty="0"/>
              <a:t>Assurer ménage, lessive, repassage voir repas, portage.</a:t>
            </a:r>
          </a:p>
          <a:p>
            <a:pPr eaLnBrk="1" hangingPunct="1"/>
            <a:r>
              <a:rPr lang="fr-FR" dirty="0"/>
              <a:t>Assurer une présence, une compagnie ,des distractions</a:t>
            </a:r>
          </a:p>
          <a:p>
            <a:pPr eaLnBrk="1" hangingPunct="1"/>
            <a:r>
              <a:rPr lang="fr-FR" dirty="0"/>
              <a:t>Puis les soins personnels, toilette, habillage, prévention des chutes , organiser l’espace en fonction</a:t>
            </a:r>
          </a:p>
          <a:p>
            <a:pPr eaLnBrk="1" hangingPunct="1"/>
            <a:r>
              <a:rPr lang="fr-FR" dirty="0"/>
              <a:t>ETC….</a:t>
            </a:r>
          </a:p>
          <a:p>
            <a:pPr eaLnBrk="1" hangingPunct="1"/>
            <a:endParaRPr lang="fr-FR" dirty="0"/>
          </a:p>
        </p:txBody>
      </p:sp>
      <p:sp>
        <p:nvSpPr>
          <p:cNvPr id="21508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FC57BE-080F-4DA9-A000-2E16E1D9982E}" type="datetime1">
              <a:rPr lang="fr-FR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02/06/2023</a:t>
            </a:fld>
            <a:endParaRPr lang="fr-BE">
              <a:solidFill>
                <a:schemeClr val="bg1"/>
              </a:solidFill>
            </a:endParaRPr>
          </a:p>
        </p:txBody>
      </p:sp>
      <p:sp>
        <p:nvSpPr>
          <p:cNvPr id="21509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>
                <a:solidFill>
                  <a:schemeClr val="bg1"/>
                </a:solidFill>
              </a:rPr>
              <a:t>patrick.kressmann paroles aidants </a:t>
            </a:r>
            <a:endParaRPr lang="fr-BE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DAE0F-5137-4DF3-90F0-CF8D174F5FF6}" type="slidenum">
              <a:rPr lang="fr-BE"/>
              <a:pPr>
                <a:defRPr/>
              </a:pPr>
              <a:t>9</a:t>
            </a:fld>
            <a:endParaRPr lang="fr-BE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1450</TotalTime>
  <Words>2322</Words>
  <Application>Microsoft Office PowerPoint</Application>
  <PresentationFormat>Affichage à l'écran (4:3)</PresentationFormat>
  <Paragraphs>474</Paragraphs>
  <Slides>27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2" baseType="lpstr">
      <vt:lpstr>Calibri</vt:lpstr>
      <vt:lpstr>Constantia</vt:lpstr>
      <vt:lpstr>Wingdings</vt:lpstr>
      <vt:lpstr>Wingdings 2</vt:lpstr>
      <vt:lpstr>Débit</vt:lpstr>
      <vt:lpstr>AIDANTS          NATURELS FAMILIAUX de personnes âgées dépendantes</vt:lpstr>
      <vt:lpstr>Accompagner les  points à connaître!</vt:lpstr>
      <vt:lpstr>Vieillissement ses 4 dimensions :     </vt:lpstr>
      <vt:lpstr>La relation d’aide, un apprentisage?</vt:lpstr>
      <vt:lpstr>   être « aidant familial »   désignation et bouleversement dans la famille</vt:lpstr>
      <vt:lpstr>Être  « aidant familial »    désignation et bouleversement</vt:lpstr>
      <vt:lpstr>L’aidant:  caractéristiques </vt:lpstr>
      <vt:lpstr>L’aidant : Disponibilité et Temps de présence à domicile </vt:lpstr>
      <vt:lpstr>L’aidant:  les taches multiples </vt:lpstr>
      <vt:lpstr>Aider un proche âgé à domicile la charge ressentie</vt:lpstr>
      <vt:lpstr>La charge ressentie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L’aidant : en résumé la charge                      « le fardeau » </vt:lpstr>
      <vt:lpstr>L’aidant: le burn-out</vt:lpstr>
      <vt:lpstr>L’aidant : épuisement conséquences</vt:lpstr>
      <vt:lpstr>Les aides PRO disponibles</vt:lpstr>
      <vt:lpstr>Les aides PRO disponibles</vt:lpstr>
      <vt:lpstr>Les autres aides  disponibles</vt:lpstr>
      <vt:lpstr>Pourquoi les proches aidants ne demande pas une aide professionnelle ?????</vt:lpstr>
      <vt:lpstr>Rôles du tiers externe professionnel: relation d’aide</vt:lpstr>
      <vt:lpstr>LES AIDES ASSOCIATIVES </vt:lpstr>
      <vt:lpstr>Merci pour votre attention </vt:lpstr>
      <vt:lpstr>Les aidants familiaux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AIDANTS NATURELS FAMILIAUX</dc:title>
  <dc:creator>patrick kressmann</dc:creator>
  <cp:lastModifiedBy>PATRICK KRESSMANN</cp:lastModifiedBy>
  <cp:revision>225</cp:revision>
  <dcterms:modified xsi:type="dcterms:W3CDTF">2023-06-02T16:19:57Z</dcterms:modified>
</cp:coreProperties>
</file>