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19"/>
  </p:notesMasterIdLst>
  <p:sldIdLst>
    <p:sldId id="256" r:id="rId5"/>
    <p:sldId id="257" r:id="rId6"/>
    <p:sldId id="258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7" r:id="rId16"/>
    <p:sldId id="273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13" y="-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ille trouilloud" userId="00ce15eec6f9f11b" providerId="LiveId" clId="{0185E5BE-75E7-476E-B3D5-407A060C104D}"/>
    <pc:docChg chg="custSel delSld modSld">
      <pc:chgData name="mireille trouilloud" userId="00ce15eec6f9f11b" providerId="LiveId" clId="{0185E5BE-75E7-476E-B3D5-407A060C104D}" dt="2025-09-20T05:40:54.671" v="725" actId="6549"/>
      <pc:docMkLst>
        <pc:docMk/>
      </pc:docMkLst>
      <pc:sldChg chg="modSp mod">
        <pc:chgData name="mireille trouilloud" userId="00ce15eec6f9f11b" providerId="LiveId" clId="{0185E5BE-75E7-476E-B3D5-407A060C104D}" dt="2025-09-20T05:17:27.117" v="28" actId="121"/>
        <pc:sldMkLst>
          <pc:docMk/>
          <pc:sldMk cId="0" sldId="256"/>
        </pc:sldMkLst>
        <pc:spChg chg="mod">
          <ac:chgData name="mireille trouilloud" userId="00ce15eec6f9f11b" providerId="LiveId" clId="{0185E5BE-75E7-476E-B3D5-407A060C104D}" dt="2025-09-20T05:16:29.265" v="7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mireille trouilloud" userId="00ce15eec6f9f11b" providerId="LiveId" clId="{0185E5BE-75E7-476E-B3D5-407A060C104D}" dt="2025-09-20T05:17:27.117" v="28" actId="121"/>
          <ac:spMkLst>
            <pc:docMk/>
            <pc:sldMk cId="0" sldId="256"/>
            <ac:spMk id="3" creationId="{00000000-0000-0000-0000-000000000000}"/>
          </ac:spMkLst>
        </pc:spChg>
      </pc:sldChg>
      <pc:sldChg chg="delSp modSp mod">
        <pc:chgData name="mireille trouilloud" userId="00ce15eec6f9f11b" providerId="LiveId" clId="{0185E5BE-75E7-476E-B3D5-407A060C104D}" dt="2025-09-20T05:18:39.602" v="73" actId="21"/>
        <pc:sldMkLst>
          <pc:docMk/>
          <pc:sldMk cId="0" sldId="257"/>
        </pc:sldMkLst>
        <pc:spChg chg="mod">
          <ac:chgData name="mireille trouilloud" userId="00ce15eec6f9f11b" providerId="LiveId" clId="{0185E5BE-75E7-476E-B3D5-407A060C104D}" dt="2025-09-20T05:18:12.195" v="72" actId="20577"/>
          <ac:spMkLst>
            <pc:docMk/>
            <pc:sldMk cId="0" sldId="257"/>
            <ac:spMk id="7" creationId="{00000000-0000-0000-0000-000000000000}"/>
          </ac:spMkLst>
        </pc:spChg>
        <pc:picChg chg="del">
          <ac:chgData name="mireille trouilloud" userId="00ce15eec6f9f11b" providerId="LiveId" clId="{0185E5BE-75E7-476E-B3D5-407A060C104D}" dt="2025-09-20T05:18:39.602" v="73" actId="21"/>
          <ac:picMkLst>
            <pc:docMk/>
            <pc:sldMk cId="0" sldId="257"/>
            <ac:picMk id="15364" creationId="{00000000-0000-0000-0000-000000000000}"/>
          </ac:picMkLst>
        </pc:picChg>
      </pc:sldChg>
      <pc:sldChg chg="modSp mod">
        <pc:chgData name="mireille trouilloud" userId="00ce15eec6f9f11b" providerId="LiveId" clId="{0185E5BE-75E7-476E-B3D5-407A060C104D}" dt="2025-09-20T05:40:54.671" v="725" actId="6549"/>
        <pc:sldMkLst>
          <pc:docMk/>
          <pc:sldMk cId="0" sldId="262"/>
        </pc:sldMkLst>
        <pc:spChg chg="mod">
          <ac:chgData name="mireille trouilloud" userId="00ce15eec6f9f11b" providerId="LiveId" clId="{0185E5BE-75E7-476E-B3D5-407A060C104D}" dt="2025-09-20T05:37:10.297" v="597" actId="20577"/>
          <ac:spMkLst>
            <pc:docMk/>
            <pc:sldMk cId="0" sldId="262"/>
            <ac:spMk id="17409" creationId="{00000000-0000-0000-0000-000000000000}"/>
          </ac:spMkLst>
        </pc:spChg>
        <pc:spChg chg="mod">
          <ac:chgData name="mireille trouilloud" userId="00ce15eec6f9f11b" providerId="LiveId" clId="{0185E5BE-75E7-476E-B3D5-407A060C104D}" dt="2025-09-20T05:40:54.671" v="725" actId="6549"/>
          <ac:spMkLst>
            <pc:docMk/>
            <pc:sldMk cId="0" sldId="262"/>
            <ac:spMk id="17410" creationId="{00000000-0000-0000-0000-000000000000}"/>
          </ac:spMkLst>
        </pc:spChg>
      </pc:sldChg>
      <pc:sldChg chg="modSp del mod">
        <pc:chgData name="mireille trouilloud" userId="00ce15eec6f9f11b" providerId="LiveId" clId="{0185E5BE-75E7-476E-B3D5-407A060C104D}" dt="2025-09-20T05:37:01.723" v="592" actId="2696"/>
        <pc:sldMkLst>
          <pc:docMk/>
          <pc:sldMk cId="0" sldId="263"/>
        </pc:sldMkLst>
        <pc:spChg chg="mod">
          <ac:chgData name="mireille trouilloud" userId="00ce15eec6f9f11b" providerId="LiveId" clId="{0185E5BE-75E7-476E-B3D5-407A060C104D}" dt="2025-09-20T05:19:36.446" v="74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ireille trouilloud" userId="00ce15eec6f9f11b" providerId="LiveId" clId="{0185E5BE-75E7-476E-B3D5-407A060C104D}" dt="2025-09-20T05:40:27.836" v="722" actId="27636"/>
        <pc:sldMkLst>
          <pc:docMk/>
          <pc:sldMk cId="0" sldId="264"/>
        </pc:sldMkLst>
        <pc:spChg chg="mod">
          <ac:chgData name="mireille trouilloud" userId="00ce15eec6f9f11b" providerId="LiveId" clId="{0185E5BE-75E7-476E-B3D5-407A060C104D}" dt="2025-09-20T05:40:27.836" v="722" actId="27636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mireille trouilloud" userId="00ce15eec6f9f11b" providerId="LiveId" clId="{0185E5BE-75E7-476E-B3D5-407A060C104D}" dt="2025-09-20T05:28:31.190" v="508" actId="14100"/>
        <pc:sldMkLst>
          <pc:docMk/>
          <pc:sldMk cId="0" sldId="265"/>
        </pc:sldMkLst>
        <pc:spChg chg="mod">
          <ac:chgData name="mireille trouilloud" userId="00ce15eec6f9f11b" providerId="LiveId" clId="{0185E5BE-75E7-476E-B3D5-407A060C104D}" dt="2025-09-20T05:28:31.190" v="508" actId="14100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mireille trouilloud" userId="00ce15eec6f9f11b" providerId="LiveId" clId="{0185E5BE-75E7-476E-B3D5-407A060C104D}" dt="2025-09-20T05:29:16.327" v="515" actId="20577"/>
        <pc:sldMkLst>
          <pc:docMk/>
          <pc:sldMk cId="0" sldId="266"/>
        </pc:sldMkLst>
        <pc:spChg chg="mod">
          <ac:chgData name="mireille trouilloud" userId="00ce15eec6f9f11b" providerId="LiveId" clId="{0185E5BE-75E7-476E-B3D5-407A060C104D}" dt="2025-09-20T05:29:16.327" v="515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mireille trouilloud" userId="00ce15eec6f9f11b" providerId="LiveId" clId="{0185E5BE-75E7-476E-B3D5-407A060C104D}" dt="2025-09-20T05:30:46.738" v="551" actId="113"/>
        <pc:sldMkLst>
          <pc:docMk/>
          <pc:sldMk cId="0" sldId="267"/>
        </pc:sldMkLst>
        <pc:spChg chg="mod">
          <ac:chgData name="mireille trouilloud" userId="00ce15eec6f9f11b" providerId="LiveId" clId="{0185E5BE-75E7-476E-B3D5-407A060C104D}" dt="2025-09-20T05:30:46.738" v="551" actId="113"/>
          <ac:spMkLst>
            <pc:docMk/>
            <pc:sldMk cId="0" sldId="267"/>
            <ac:spMk id="3" creationId="{00000000-0000-0000-0000-000000000000}"/>
          </ac:spMkLst>
        </pc:spChg>
      </pc:sldChg>
      <pc:sldChg chg="delSp modSp mod">
        <pc:chgData name="mireille trouilloud" userId="00ce15eec6f9f11b" providerId="LiveId" clId="{0185E5BE-75E7-476E-B3D5-407A060C104D}" dt="2025-09-20T05:33:40.606" v="582" actId="27636"/>
        <pc:sldMkLst>
          <pc:docMk/>
          <pc:sldMk cId="0" sldId="268"/>
        </pc:sldMkLst>
        <pc:spChg chg="mod">
          <ac:chgData name="mireille trouilloud" userId="00ce15eec6f9f11b" providerId="LiveId" clId="{0185E5BE-75E7-476E-B3D5-407A060C104D}" dt="2025-09-20T05:33:40.606" v="582" actId="27636"/>
          <ac:spMkLst>
            <pc:docMk/>
            <pc:sldMk cId="0" sldId="268"/>
            <ac:spMk id="3" creationId="{00000000-0000-0000-0000-000000000000}"/>
          </ac:spMkLst>
        </pc:spChg>
        <pc:picChg chg="del">
          <ac:chgData name="mireille trouilloud" userId="00ce15eec6f9f11b" providerId="LiveId" clId="{0185E5BE-75E7-476E-B3D5-407A060C104D}" dt="2025-09-20T05:31:47.825" v="570" actId="21"/>
          <ac:picMkLst>
            <pc:docMk/>
            <pc:sldMk cId="0" sldId="268"/>
            <ac:picMk id="23556" creationId="{00000000-0000-0000-0000-000000000000}"/>
          </ac:picMkLst>
        </pc:picChg>
      </pc:sldChg>
      <pc:sldChg chg="modSp mod">
        <pc:chgData name="mireille trouilloud" userId="00ce15eec6f9f11b" providerId="LiveId" clId="{0185E5BE-75E7-476E-B3D5-407A060C104D}" dt="2025-09-20T05:32:20.757" v="576" actId="113"/>
        <pc:sldMkLst>
          <pc:docMk/>
          <pc:sldMk cId="0" sldId="269"/>
        </pc:sldMkLst>
        <pc:spChg chg="mod">
          <ac:chgData name="mireille trouilloud" userId="00ce15eec6f9f11b" providerId="LiveId" clId="{0185E5BE-75E7-476E-B3D5-407A060C104D}" dt="2025-09-20T05:32:20.757" v="576" actId="113"/>
          <ac:spMkLst>
            <pc:docMk/>
            <pc:sldMk cId="0" sldId="269"/>
            <ac:spMk id="24578" creationId="{00000000-0000-0000-0000-000000000000}"/>
          </ac:spMkLst>
        </pc:spChg>
      </pc:sldChg>
      <pc:sldChg chg="modSp mod">
        <pc:chgData name="mireille trouilloud" userId="00ce15eec6f9f11b" providerId="LiveId" clId="{0185E5BE-75E7-476E-B3D5-407A060C104D}" dt="2025-09-20T05:35:01.853" v="591" actId="14100"/>
        <pc:sldMkLst>
          <pc:docMk/>
          <pc:sldMk cId="0" sldId="275"/>
        </pc:sldMkLst>
        <pc:spChg chg="mod">
          <ac:chgData name="mireille trouilloud" userId="00ce15eec6f9f11b" providerId="LiveId" clId="{0185E5BE-75E7-476E-B3D5-407A060C104D}" dt="2025-09-20T05:34:29.015" v="583" actId="14100"/>
          <ac:spMkLst>
            <pc:docMk/>
            <pc:sldMk cId="0" sldId="275"/>
            <ac:spMk id="4" creationId="{00000000-0000-0000-0000-000000000000}"/>
          </ac:spMkLst>
        </pc:spChg>
        <pc:spChg chg="mod">
          <ac:chgData name="mireille trouilloud" userId="00ce15eec6f9f11b" providerId="LiveId" clId="{0185E5BE-75E7-476E-B3D5-407A060C104D}" dt="2025-09-20T05:35:01.853" v="591" actId="14100"/>
          <ac:spMkLst>
            <pc:docMk/>
            <pc:sldMk cId="0" sldId="275"/>
            <ac:spMk id="2867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B06B1D0-78C5-41A4-B824-88C76D81E0F6}" type="datetimeFigureOut">
              <a:rPr lang="fr-FR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D48ACC-E130-41F7-9CDA-4087F8A513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79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022597-4580-4D88-919E-A9B32A0B9EDB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C69FB-BEF5-4113-9FBD-90B6F8CBC41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6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06994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79468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645904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76524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22682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26820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06B442-2EAE-4F24-B397-1B8951B20E68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91D33-548B-4C11-9230-1E0EAB25806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576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64B029-A587-4644-9E36-BE5D648DD228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35D42-C804-4784-9B83-A19E36631DA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3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14236F-D5A0-4422-B6D6-85BF5E5B017F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234EAD-410D-4152-B4A2-E3B22F89EE8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07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B6B897-8BE6-43A4-B074-4A11A4ECE293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D47E49-9DF6-4D5F-8A05-7FC8C4EF027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34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669C69-4393-4616-AE73-82A84A051B06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3BCF2-D993-4F81-A19D-AB5A46D6E31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3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5C5C5-16E9-4634-97CC-52D4F65FF340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FD381D-C3BF-4052-A61E-E5834B0A94E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25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7A133F-00B8-4696-9005-77436AD95086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3DA08-7D17-4D87-A282-F258283C03A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29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088666-4061-4097-9DFD-226D6BF6F9BD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098FF-DB76-4D30-A053-DE37AF3DE60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52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AE7EFB-88F0-4E40-826E-CD70D0B4EBE1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1A23A-9760-4ECB-85F7-AE17F932CA5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86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D393BB-8A24-4A2A-B7F7-028A8E1F47A3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12B82-F323-4E3B-A38A-2705AD7AB84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29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4CA5E4C2-F434-4C33-B33B-6FA694BBAD45}" type="datetime1">
              <a:rPr lang="fr-FR" smtClean="0"/>
              <a:pPr>
                <a:defRPr/>
              </a:pPr>
              <a:t>20/09/2025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DBB7C1-E12A-400C-A2E7-6036243477B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228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7665998" cy="284529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4400" b="1" dirty="0"/>
              <a:t>Face à la dépendance d'un parent, quelles métamorphoses dans la famille"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fr-FR" sz="7200" dirty="0"/>
              <a:t>Mireille </a:t>
            </a:r>
            <a:r>
              <a:rPr lang="fr-FR" sz="7200" dirty="0" err="1"/>
              <a:t>Trouilloud</a:t>
            </a:r>
            <a:endParaRPr lang="fr-FR" sz="7200" dirty="0"/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fr-FR" sz="5600" dirty="0"/>
              <a:t>Psychologue clinicienne / PSYCHANALYSTE</a:t>
            </a:r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792B51-B19D-4BAD-82D5-7B85B22B751C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 éprouvés qui évoluent </a:t>
            </a:r>
            <a:r>
              <a:rPr lang="fr-FR" sz="2800"/>
              <a:t>(3/3)</a:t>
            </a:r>
          </a:p>
        </p:txBody>
      </p:sp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827700" y="2052925"/>
            <a:ext cx="7848756" cy="4195481"/>
          </a:xfrm>
        </p:spPr>
        <p:txBody>
          <a:bodyPr/>
          <a:lstStyle/>
          <a:p>
            <a:pPr algn="just"/>
            <a:r>
              <a:rPr lang="fr-FR" dirty="0"/>
              <a:t>Majorité </a:t>
            </a:r>
            <a:r>
              <a:rPr lang="fr-FR" b="1" dirty="0"/>
              <a:t>d’éprouvés tendres  </a:t>
            </a:r>
            <a:r>
              <a:rPr lang="fr-FR" dirty="0"/>
              <a:t>lorsque l’évolution entraîne une compréhension de la réalité du proche ; lorsque la crise de l’idéal familial est dépassée </a:t>
            </a:r>
          </a:p>
          <a:p>
            <a:pPr algn="just"/>
            <a:r>
              <a:rPr lang="fr-FR" dirty="0"/>
              <a:t>Se développe, s’affirme, </a:t>
            </a:r>
            <a:r>
              <a:rPr lang="fr-FR" b="1" dirty="0"/>
              <a:t>le désir de protéger </a:t>
            </a:r>
            <a:r>
              <a:rPr lang="fr-FR" dirty="0"/>
              <a:t>le parent de toutes contrariétés supplémentaires</a:t>
            </a:r>
          </a:p>
          <a:p>
            <a:pPr algn="just"/>
            <a:r>
              <a:rPr lang="fr-FR" dirty="0"/>
              <a:t>La culpabilité entraine un </a:t>
            </a:r>
            <a:r>
              <a:rPr lang="fr-FR" b="1" dirty="0"/>
              <a:t>désir de réparation </a:t>
            </a:r>
            <a:r>
              <a:rPr lang="fr-FR" dirty="0"/>
              <a:t>; elle augmente si une entrée en établissement s’impose</a:t>
            </a:r>
          </a:p>
          <a:p>
            <a:pPr algn="just"/>
            <a:r>
              <a:rPr lang="fr-FR" dirty="0"/>
              <a:t>La tristesse et l’angoisse de la perte définitive s’installent ; rapprochement ou prise de distance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B02CA24-4953-4FE1-ACCB-58E3AFFBEA6A}" type="slidenum">
              <a:rPr lang="fr-FR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/>
              <a:t> Aider un parent, </a:t>
            </a:r>
            <a:br>
              <a:rPr lang="fr-FR" dirty="0"/>
            </a:br>
            <a:r>
              <a:rPr lang="fr-FR" dirty="0"/>
              <a:t> enjeux et réalités complexes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La relation de dépendance est éprouvante, risque d’être épuisante, déstabilisante,  </a:t>
            </a:r>
            <a:r>
              <a:rPr lang="fr-FR" dirty="0" err="1"/>
              <a:t>enfermante</a:t>
            </a: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les réalités familiales et les liens affectifs se transforment et font émerger des sentiments dérangeants ; si ce n’est pas le cas les autres stigmatisent et parlent de « fardeau de l’aidant »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On voudrait arrêter le temps, soulager, aimer, être aimé et cela ne se passe comme on l’avait imaginé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Il s’agit d’aider sans espoir, ni gratification autre que d’apporter confort et qualité de vie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25047C5-15EB-4956-B0CF-9E30C53C0DD1}" type="slidenum">
              <a:rPr lang="fr-FR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/>
              <a:t>Aider, des risques et des satisfactions</a:t>
            </a:r>
          </a:p>
        </p:txBody>
      </p:sp>
      <p:sp>
        <p:nvSpPr>
          <p:cNvPr id="27651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Je rencontré des aidants fiers et satisfaits…</a:t>
            </a:r>
          </a:p>
          <a:p>
            <a:r>
              <a:rPr lang="fr-FR" dirty="0"/>
              <a:t>Je rencontre des aidants épuisés, désespérés</a:t>
            </a:r>
          </a:p>
          <a:p>
            <a:r>
              <a:rPr lang="fr-FR" dirty="0"/>
              <a:t>Je rencontre des aidants qui se sentent perdus dans la complexité de  l’aide, de la relation, des conseils</a:t>
            </a:r>
          </a:p>
          <a:p>
            <a:r>
              <a:rPr lang="fr-FR" dirty="0"/>
              <a:t>Je rencontre des aidants qui trouvent l’équilibre</a:t>
            </a:r>
          </a:p>
          <a:p>
            <a:r>
              <a:rPr lang="fr-FR" dirty="0"/>
              <a:t>Juste se redire que aider va avec : assister, seconder, secourir, appuyer, soutenir, pousser, favoriser, contribuer, participer, servir, protéger, fortifier… la couleur de son aide est à créer</a:t>
            </a:r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AF64E46-9864-4CBA-B502-6C54C73D12A1}" type="slidenum">
              <a:rPr lang="fr-FR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38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maintenir le cap….</a:t>
            </a:r>
          </a:p>
        </p:txBody>
      </p:sp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/>
              <a:t>Accepter d’être soutenu dans le quotidien ; participer à des temps d’échanges en groupe ; oser l’accompagnement psychologique individuel</a:t>
            </a:r>
          </a:p>
          <a:p>
            <a:pPr algn="just"/>
            <a:r>
              <a:rPr lang="fr-FR"/>
              <a:t>Garder des activités et pôles d’investissement aussi minimes soient-ils</a:t>
            </a:r>
          </a:p>
          <a:p>
            <a:pPr algn="just"/>
            <a:r>
              <a:rPr lang="fr-FR"/>
              <a:t>Préserver des temps de repos pour ne rien faire, pour récupérer</a:t>
            </a:r>
          </a:p>
          <a:p>
            <a:pPr algn="just"/>
            <a:r>
              <a:rPr lang="fr-FR"/>
              <a:t>Penser et oser l’accueil de jour, les séjours temporaires, le passage de relais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801F2A0-E41C-4304-A64C-959931ACF0D2}" type="slidenum">
              <a:rPr lang="fr-FR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392106"/>
          </a:xfrm>
        </p:spPr>
        <p:txBody>
          <a:bodyPr/>
          <a:lstStyle/>
          <a:p>
            <a:r>
              <a:rPr lang="fr-FR" sz="4000" dirty="0"/>
              <a:t>Aider, </a:t>
            </a:r>
            <a:br>
              <a:rPr lang="fr-FR" sz="4000" dirty="0"/>
            </a:br>
            <a:r>
              <a:rPr lang="fr-FR" sz="4000" dirty="0"/>
              <a:t>ni un idéal, ni une calamité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11188" y="2636911"/>
            <a:ext cx="8153400" cy="3487663"/>
          </a:xfrm>
        </p:spPr>
        <p:txBody>
          <a:bodyPr>
            <a:normAutofit/>
          </a:bodyPr>
          <a:lstStyle/>
          <a:p>
            <a:r>
              <a:rPr lang="fr-FR" dirty="0"/>
              <a:t>Epicure, </a:t>
            </a:r>
            <a:r>
              <a:rPr lang="fr-FR" sz="2000" dirty="0"/>
              <a:t>philosophe grec, en -300 environ, précisait que 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« Ce n’est pas tant l’aide de nos amis qui nous aide que notre confiance dans cette aide »</a:t>
            </a:r>
          </a:p>
          <a:p>
            <a:pPr lvl="1">
              <a:buFont typeface="Wingdings 2" pitchFamily="18" charset="2"/>
              <a:buNone/>
            </a:pPr>
            <a:endParaRPr lang="fr-FR" dirty="0"/>
          </a:p>
          <a:p>
            <a:r>
              <a:rPr lang="fr-FR" dirty="0"/>
              <a:t>Plus tard, Marc Aurèle, </a:t>
            </a:r>
            <a:r>
              <a:rPr lang="fr-FR" sz="2000" dirty="0"/>
              <a:t>empereur et philosophe stoïcien, écrivait à Rome en -150 environ dans «Mes pensées par moi-même» :</a:t>
            </a:r>
          </a:p>
          <a:p>
            <a:pPr lvl="1"/>
            <a:r>
              <a:rPr lang="fr-FR" dirty="0"/>
              <a:t>« </a:t>
            </a:r>
            <a:r>
              <a:rPr lang="fr-FR" i="1" dirty="0"/>
              <a:t>Personne ne se lasse d’être aidé. L’aide est un acte conforme à la nature. Ne te lasse jamais d’en recevoir ni d’en apporter »</a:t>
            </a:r>
          </a:p>
          <a:p>
            <a:endParaRPr lang="fr-FR" i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B096B6B6-8346-414B-AABE-1E39AC0070E6}" type="slidenum">
              <a:rPr lang="fr-FR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PRESENTATION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Dans une famille, les plus âgés ont souvent besoin de l’aide de leurs proches plus jeunes ou en meilleure santé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Les aidants naturels ou aidants familiaux sont essentiels au soutien de l’autonomie ; ils sont un «capital affectif» précieux ; aider un proche apporte satisfaction, contrariété, épuisement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Aider un parent âgé en perte d’autonomie est un engagement personnel éprouvant : parce que l’aidant traverse une période de vie particulière ; parce que la dépendance génère des tensions  psychiques, de la fatigue physique, des contraintes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0A3A7EC-83BA-4F8B-8234-BD18E17B1FA7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Qui sont les aidants familiaux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 plus souvent c’est un enfant, un fille en particulier </a:t>
            </a:r>
            <a:r>
              <a:rPr lang="fr-FR" sz="2100" dirty="0"/>
              <a:t>(55 -75 ans)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L’aidant peut être un conjoint </a:t>
            </a:r>
            <a:r>
              <a:rPr lang="fr-FR" sz="2100" dirty="0"/>
              <a:t>(75 ans et plus)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Les frères et sœurs sont de plus en plus nombreux </a:t>
            </a:r>
            <a:r>
              <a:rPr lang="fr-FR" sz="2100" dirty="0"/>
              <a:t>(75 ans et plus)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Les aidants familiaux sont  soit : </a:t>
            </a:r>
          </a:p>
          <a:p>
            <a:pPr marL="640080" lvl="1" indent="-274320" algn="just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fr-FR" dirty="0"/>
              <a:t>à l’orée de la vieillesse entre temps mature et temps sénescent</a:t>
            </a:r>
          </a:p>
          <a:p>
            <a:pPr marL="640080" lvl="1" indent="-274320" algn="just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fr-FR" dirty="0"/>
              <a:t>Engagés dans le temps de leur vieillesse avec son lot de tracasseries</a:t>
            </a:r>
          </a:p>
          <a:p>
            <a:pPr marL="640080" lvl="1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Ces périodes de la vie sont marquées par des séries de changements : la vie psycho-affective est mobilisée pour l’intégration et l’acceptation de la réalité vieillissante ; la sensibilité psychologique est accrue ; le désir de se mobiliser pour ses parents ou son conjoint est fort ; la vie sociale est très remplie ou appauvrie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5006C42E-C8C8-4B7A-84F5-4264F030E1E2}" type="slidenum">
              <a:rPr lang="fr-FR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Aider un proche âgé </a:t>
            </a:r>
            <a:endParaRPr lang="fr-FR" sz="2800" dirty="0"/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L’aide familiale </a:t>
            </a:r>
            <a:r>
              <a:rPr lang="fr-FR" b="1" dirty="0"/>
              <a:t>se mobilise spontanément  </a:t>
            </a:r>
            <a:r>
              <a:rPr lang="fr-FR" dirty="0"/>
              <a:t>et naturellement, souvent avec désir et satisfaction</a:t>
            </a:r>
          </a:p>
          <a:p>
            <a:pPr algn="just"/>
            <a:r>
              <a:rPr lang="fr-FR" dirty="0"/>
              <a:t>L’aide familiale </a:t>
            </a:r>
            <a:r>
              <a:rPr lang="fr-FR" b="1" dirty="0"/>
              <a:t>s’intensifie avec la perte d’autonomie </a:t>
            </a:r>
            <a:r>
              <a:rPr lang="fr-FR" dirty="0"/>
              <a:t>psychique et intellectuelle du parent âgé </a:t>
            </a:r>
            <a:r>
              <a:rPr lang="fr-FR" sz="2000" dirty="0"/>
              <a:t>(angoisses majeures, dépression invalidante, syndrome démentiel) </a:t>
            </a:r>
            <a:r>
              <a:rPr lang="fr-FR" b="1" dirty="0"/>
              <a:t>jusqu’à isoler de toute vie sociale extérieure</a:t>
            </a:r>
          </a:p>
          <a:p>
            <a:pPr algn="just"/>
            <a:r>
              <a:rPr lang="fr-FR" b="1" dirty="0"/>
              <a:t>L’équilibre familial est remis en question</a:t>
            </a:r>
            <a:r>
              <a:rPr lang="fr-FR" dirty="0"/>
              <a:t> : place et rôle de chacun ; idéal familial malmené</a:t>
            </a:r>
            <a:endParaRPr lang="fr-FR" b="1" dirty="0"/>
          </a:p>
          <a:p>
            <a:pPr algn="just"/>
            <a:endParaRPr lang="fr-FR" b="1" dirty="0"/>
          </a:p>
          <a:p>
            <a:pPr algn="just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B5439DD-E68D-4922-B205-0C561A720EB7}" type="slidenum">
              <a:rPr lang="fr-FR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Etre « un aidant familial 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700" y="1484785"/>
            <a:ext cx="7920764" cy="4763622"/>
          </a:xfrm>
        </p:spPr>
        <p:txBody>
          <a:bodyPr>
            <a:normAutofit fontScale="92500" lnSpcReduction="10000"/>
          </a:bodyPr>
          <a:lstStyle/>
          <a:p>
            <a:pPr marL="320040" indent="-320040" algn="just">
              <a:buFont typeface="Wingdings"/>
              <a:buChar char=""/>
              <a:defRPr/>
            </a:pPr>
            <a:r>
              <a:rPr lang="fr-FR" b="1" dirty="0"/>
              <a:t>la dépendance attaque les fondements de la famille, son idéologie et son identité, </a:t>
            </a:r>
            <a:r>
              <a:rPr lang="fr-FR" dirty="0"/>
              <a:t>attaque ce qui enveloppe et protège, ce qui organise les places et rôles de chacun en fonction des alliances inconscientes passées</a:t>
            </a:r>
          </a:p>
          <a:p>
            <a:pPr marL="320040" indent="-320040" algn="just">
              <a:buFont typeface="Wingdings"/>
              <a:buChar char=""/>
              <a:defRPr/>
            </a:pPr>
            <a:endParaRPr lang="fr-FR" dirty="0"/>
          </a:p>
          <a:p>
            <a:pPr marL="320040" indent="-320040" algn="just">
              <a:buFont typeface="Wingdings"/>
              <a:buChar char=""/>
              <a:defRPr/>
            </a:pPr>
            <a:r>
              <a:rPr lang="fr-FR" b="1" dirty="0"/>
              <a:t>Déplacement de la mise à disposition de l’énergie libidinale au sein de la famille </a:t>
            </a:r>
            <a:r>
              <a:rPr lang="fr-FR" dirty="0"/>
              <a:t>: Au moins un membre de la famille, concentre toute son énergie sur le parent, ce qui le détourne petit à petit de tout autre investissement même les plus essentiels comme les enfants, le conjoint, l’objet d’une passion… </a:t>
            </a:r>
          </a:p>
          <a:p>
            <a:pPr marL="320040" indent="-320040" algn="just">
              <a:buFont typeface="Wingdings"/>
              <a:buChar char=""/>
              <a:defRPr/>
            </a:pPr>
            <a:endParaRPr lang="fr-FR" dirty="0"/>
          </a:p>
          <a:p>
            <a:pPr marL="320040" indent="-320040" algn="just">
              <a:buFont typeface="Wingdings"/>
              <a:buChar char=""/>
              <a:defRPr/>
            </a:pPr>
            <a:r>
              <a:rPr lang="fr-FR" b="1" dirty="0"/>
              <a:t>Evolution/transformation des rôles et places </a:t>
            </a:r>
          </a:p>
          <a:p>
            <a:pPr marL="720096" lvl="1" indent="-320040" algn="just">
              <a:buFont typeface="Wingdings"/>
              <a:buChar char=""/>
              <a:defRPr/>
            </a:pPr>
            <a:r>
              <a:rPr lang="fr-FR" dirty="0"/>
              <a:t>comme le parent de son proche</a:t>
            </a:r>
          </a:p>
          <a:p>
            <a:pPr marL="720096" lvl="1" indent="-320040" algn="just">
              <a:buFont typeface="Wingdings"/>
              <a:buChar char=""/>
              <a:defRPr/>
            </a:pPr>
            <a:r>
              <a:rPr lang="fr-FR" dirty="0"/>
              <a:t>Comme un soignant de son proche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B1C4F219-91DE-4B62-8522-F58A4472D02A}" type="slidenum">
              <a:rPr lang="fr-FR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Aider quand on est un conjoint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700" y="2052925"/>
            <a:ext cx="7704740" cy="3680331"/>
          </a:xfrm>
        </p:spPr>
        <p:txBody>
          <a:bodyPr>
            <a:normAutofit/>
          </a:bodyPr>
          <a:lstStyle/>
          <a:p>
            <a:pPr marL="320040" indent="-320040" algn="just">
              <a:buFont typeface="Wingdings"/>
              <a:buChar char=""/>
              <a:defRPr/>
            </a:pPr>
            <a:r>
              <a:rPr lang="fr-FR" dirty="0"/>
              <a:t>Il y a une transformation du lien conjugal : transformation du lien amoureux, sexualisé, en un lien maternant et éducatif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c’est perdre petit à petit celui que l’on a choisi comme autre soi-même, avec qui on a construit une vie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La vieillesse en dépendance renvoie l’image de son possible devenir au quotidien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Il faut renoncer aux projets envisagés à deux et souvent aux investissements personnels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050555B-7F70-48EE-B1E7-3AEB3E06BC27}" type="slidenum">
              <a:rPr lang="fr-FR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Aider quand on est un enfant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401050" cy="4395787"/>
          </a:xfrm>
        </p:spPr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C’est faire partie de la </a:t>
            </a:r>
            <a:r>
              <a:rPr lang="fr-FR" b="1" dirty="0"/>
              <a:t>« génération sandwich </a:t>
            </a:r>
            <a:r>
              <a:rPr lang="fr-FR" dirty="0"/>
              <a:t>», « génération sherpa », « génération pivot », coincée entre les vieux parents et les enfants et petits enfants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C’est souvent être tiraillés, accaparés, jalousés, critiqués de tous côtés ; on ne fait jamais bien, jamais l’unanimité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C’est perdre un parent compétent, modèle identificatoire  fondamental pour  vieillir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C’est devenir « le parent de son parent » et renoncer à sa  place d’enfant :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72C3D52-8C17-4A07-B4CD-19B7D010FE3A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 éprouvés qui évoluent </a:t>
            </a:r>
            <a:r>
              <a:rPr lang="fr-FR" sz="2800"/>
              <a:t>(1/3)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772816"/>
            <a:ext cx="7992888" cy="4195481"/>
          </a:xfrm>
        </p:spPr>
        <p:txBody>
          <a:bodyPr>
            <a:normAutofit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Un désir d’aider et un besoin de reconnaissance  malmenés qui entraînent une </a:t>
            </a:r>
            <a:r>
              <a:rPr lang="fr-FR" b="1" dirty="0"/>
              <a:t>souffrance affective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b="1" dirty="0"/>
              <a:t>Agacement, colère</a:t>
            </a:r>
            <a:r>
              <a:rPr lang="fr-FR" dirty="0"/>
              <a:t>, incompréhension face aux difficultés du parent, à son comportement infantile, à sa perte de capacité et de motivation, à sa tyrannie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b="1" dirty="0"/>
              <a:t>Sentiment de persécution </a:t>
            </a:r>
            <a:r>
              <a:rPr lang="fr-FR" dirty="0"/>
              <a:t>: impression d’être manipulés, vampirisés, dévorés, peur d’y laisser sa peau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50A90872-52F1-4E43-9824-F1B4950DA22B}" type="slidenum">
              <a:rPr lang="fr-FR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 éprouvés qui évoluent </a:t>
            </a:r>
            <a:r>
              <a:rPr lang="fr-FR" sz="2800"/>
              <a:t>(2/3)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700" y="1853249"/>
            <a:ext cx="6711654" cy="4395158"/>
          </a:xfrm>
        </p:spPr>
        <p:txBody>
          <a:bodyPr>
            <a:normAutofit fontScale="925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dirty="0"/>
              <a:t>Les exigences de l’aide et la modification des liens familiaux réactivent les vieilles histoires enfouies : </a:t>
            </a:r>
            <a:r>
              <a:rPr lang="fr-FR" b="1" dirty="0"/>
              <a:t>le désir de régler des comptes ; besoin de reconnaissance ; retour de l’agressivité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b="1" dirty="0"/>
              <a:t>Besoin de se protéger du proche </a:t>
            </a:r>
            <a:r>
              <a:rPr lang="fr-FR" dirty="0"/>
              <a:t>vécu comme trop exigeant, trop triste, trop fragile, trop étrange parfois voire hostile ; d’un parent qui n’est plus « fidèle » au modèle familial, qui « ébrèche » l’identité familiale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fr-FR" b="1" dirty="0"/>
              <a:t>besoin de stimuler et diriger </a:t>
            </a:r>
            <a:r>
              <a:rPr lang="fr-FR" dirty="0"/>
              <a:t>le parent dans l’espoir de l’obliger à retrouver ses capacités et à se ressaisir ; dans l’espoir de le retrouver comme il était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4E6FB68-D13B-427F-9A88-52988436D62B}" type="slidenum">
              <a:rPr lang="fr-FR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42EA70A644DC478F9F845D0C6265BF" ma:contentTypeVersion="12" ma:contentTypeDescription="Crée un document." ma:contentTypeScope="" ma:versionID="451dd877bbaedf5715fca88e909f6ce6">
  <xsd:schema xmlns:xsd="http://www.w3.org/2001/XMLSchema" xmlns:xs="http://www.w3.org/2001/XMLSchema" xmlns:p="http://schemas.microsoft.com/office/2006/metadata/properties" xmlns:ns2="815ed0dd-ed3e-4b56-b414-bcff8488a9b6" xmlns:ns3="13510e76-6f69-4774-92e2-1aefed4b91be" targetNamespace="http://schemas.microsoft.com/office/2006/metadata/properties" ma:root="true" ma:fieldsID="df8578a740a2cc499a3b9e8cf97f0742" ns2:_="" ns3:_="">
    <xsd:import namespace="815ed0dd-ed3e-4b56-b414-bcff8488a9b6"/>
    <xsd:import namespace="13510e76-6f69-4774-92e2-1aefed4b91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ed0dd-ed3e-4b56-b414-bcff8488a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78eb5f33-4300-4cdf-aeb3-635f3f0bca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10e76-6f69-4774-92e2-1aefed4b91b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d52a02c-3965-441b-9205-bfdc8fd53e7a}" ma:internalName="TaxCatchAll" ma:showField="CatchAllData" ma:web="13510e76-6f69-4774-92e2-1aefed4b91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5ed0dd-ed3e-4b56-b414-bcff8488a9b6">
      <Terms xmlns="http://schemas.microsoft.com/office/infopath/2007/PartnerControls"/>
    </lcf76f155ced4ddcb4097134ff3c332f>
    <TaxCatchAll xmlns="13510e76-6f69-4774-92e2-1aefed4b91b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C09618-9FAE-4157-8A0D-875CDC0470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5ed0dd-ed3e-4b56-b414-bcff8488a9b6"/>
    <ds:schemaRef ds:uri="13510e76-6f69-4774-92e2-1aefed4b91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CC95D-A960-49F6-AA6B-A9D68173541F}">
  <ds:schemaRefs>
    <ds:schemaRef ds:uri="http://schemas.microsoft.com/office/2006/metadata/properties"/>
    <ds:schemaRef ds:uri="http://schemas.microsoft.com/office/infopath/2007/PartnerControls"/>
    <ds:schemaRef ds:uri="815ed0dd-ed3e-4b56-b414-bcff8488a9b6"/>
    <ds:schemaRef ds:uri="13510e76-6f69-4774-92e2-1aefed4b91be"/>
  </ds:schemaRefs>
</ds:datastoreItem>
</file>

<file path=customXml/itemProps3.xml><?xml version="1.0" encoding="utf-8"?>
<ds:datastoreItem xmlns:ds="http://schemas.openxmlformats.org/officeDocument/2006/customXml" ds:itemID="{6952B72A-E1CE-4144-9287-841464084D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1184</Words>
  <Application>Microsoft Office PowerPoint</Application>
  <PresentationFormat>Affichage à l'écran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Wingdings 2</vt:lpstr>
      <vt:lpstr>Wingdings 3</vt:lpstr>
      <vt:lpstr>Ion</vt:lpstr>
      <vt:lpstr>Face à la dépendance d'un parent, quelles métamorphoses dans la famille"</vt:lpstr>
      <vt:lpstr>PRESENTATION</vt:lpstr>
      <vt:lpstr>Qui sont les aidants familiaux ?</vt:lpstr>
      <vt:lpstr>Aider un proche âgé </vt:lpstr>
      <vt:lpstr>Etre « un aidant familial »</vt:lpstr>
      <vt:lpstr>Aider quand on est un conjoint</vt:lpstr>
      <vt:lpstr>Aider quand on est un enfant</vt:lpstr>
      <vt:lpstr>Des éprouvés qui évoluent (1/3)</vt:lpstr>
      <vt:lpstr>Des éprouvés qui évoluent (2/3)</vt:lpstr>
      <vt:lpstr>Des éprouvés qui évoluent (3/3)</vt:lpstr>
      <vt:lpstr> Aider un parent,   enjeux et réalités complexes</vt:lpstr>
      <vt:lpstr>Aider, des risques et des satisfactions</vt:lpstr>
      <vt:lpstr>Pour maintenir le cap….</vt:lpstr>
      <vt:lpstr>Aider,  ni un idéal, ni une calamité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Vieillesse et dépendance au sein de la famille</dc:title>
  <dc:creator>cpa02</dc:creator>
  <cp:lastModifiedBy>mireille trouilloud</cp:lastModifiedBy>
  <cp:revision>46</cp:revision>
  <dcterms:created xsi:type="dcterms:W3CDTF">2009-02-24T22:21:24Z</dcterms:created>
  <dcterms:modified xsi:type="dcterms:W3CDTF">2025-09-20T05:42:14Z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0x0101005D42EA70A644DC478F9F845D0C6265BF</vt:lpwstr>
  </property>
  <property fmtid="{D5CDD505-2E9C-101B-9397-08002B2CF9AE}" pid="3" name="Order">
    <vt:r8>12622500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