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302" r:id="rId3"/>
    <p:sldId id="304" r:id="rId4"/>
    <p:sldId id="305" r:id="rId5"/>
    <p:sldId id="306" r:id="rId6"/>
    <p:sldId id="307" r:id="rId7"/>
    <p:sldId id="309" r:id="rId8"/>
    <p:sldId id="308" r:id="rId9"/>
    <p:sldId id="313" r:id="rId10"/>
    <p:sldId id="310" r:id="rId11"/>
    <p:sldId id="311" r:id="rId12"/>
    <p:sldId id="312" r:id="rId13"/>
    <p:sldId id="314" r:id="rId14"/>
    <p:sldId id="315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9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78" d="100"/>
          <a:sy n="78" d="100"/>
        </p:scale>
        <p:origin x="77" y="499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A267E-BE0E-473D-BC1D-AD84B5FE2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39B19DE-A8F8-4ADB-B8E7-797535A37B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B4565A-BE64-4A50-9299-9CE993F9D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919087-DE77-44C1-80DF-F437896BE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BA1AB2-CCD4-428B-91E4-1C842BEC4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1668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F79931-7F63-485B-81C5-35C1D557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034B87-24E9-410E-868E-8B889FE018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21C191-1D97-4903-9F8D-7A41145F58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D7E81A-454D-4619-B715-D8A47A5DC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0A248D-6551-426E-B0DF-4B5D55F03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4649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FE79EE-376C-4CAB-823A-2D6C8132E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14F8BD-DDF7-429C-BB9A-0E330CBB00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0187094-63C3-4B0F-9EE3-7BD1C4841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C4A3130-3993-4D64-BC35-BA86E50349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51C15E4-6790-486C-AD88-390BBC052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128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A33069-98AB-4C67-9B74-E07F3093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574C50-497C-41A2-BE45-DD0C3B06D1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69B304-C1EC-4C6A-AFA5-C374932E2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C17A999-6D00-4979-9D56-7E546B301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692C48-5C06-4719-9AF2-979931043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25B544-780A-41FC-8B30-4525B3234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610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F66FA8-05CA-4202-BD38-47D912D2A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247035-BA26-464E-86B0-B4EA68DF1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65532D-12E3-4CDF-B503-8BB158DF9B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AC56CE1-672F-4894-94BE-17F39AD2E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7557C28-547F-4603-AF2B-9410F7C5C6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96F6516-25F1-436C-B942-905502A75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5591400-A21C-4100-A2CB-53BFF070E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EDA0216D-0282-4B53-9C6D-F2D548E55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8157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B0582DC-088A-4895-A7DA-AA9CB2BA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B101933-9D54-42C4-948D-CA7CED0DB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5F82FC4-D957-47AA-972F-8033D6CDC6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F9B9F47-1E54-46CA-A574-DABAE270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8796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59B91F-CC05-42CB-BA98-13E790962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412D63A-01D5-470B-858B-AACF37A1E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46B3E1-829D-41B5-A6E9-860E6E73E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4647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BE59E0-FB45-4677-8EC3-B708A8C23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0F75101-FEAF-455F-9E46-9ADE87476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FD434-DA12-4473-B569-9CBAA96F37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F55C0F6-3DB9-4AD0-BC1B-B8D9E8FB5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CA0716-CE85-40F8-B696-0EF51922D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DAE5A6E-90C0-4E0A-9F17-90DBAD0EB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14850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1DD768-C526-4CC5-A39E-F8EA670D25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B69E9A3-0C17-4904-8515-A7D28C4C214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90D2FB05-D518-4150-832E-79FA1A90B3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EABD9F7-3188-4777-A33E-A85133385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6D940A-7BAF-4038-999F-097F62E02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9F18228-CD88-46D5-B2B9-5F43F2FDC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36937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5E820-BA24-4733-925B-82FC08127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069CE17-ED93-4174-B5E7-8BD685F6E5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5F1E1B1-2A54-4520-B1BF-E923BBE8BB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839FD2A-C1F6-4AEB-8143-44CC062E5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EEEF44-5853-4328-ADB5-74DC51794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7027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7BDA1ED-4006-4DC3-9564-348040ABF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851CCA3-D6BC-4990-9C86-C779E31396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1DDE88E-1EF3-4B32-96A8-A9336E016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E626DA-360F-4D64-AD0D-8274807A9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68E5918-A872-4EC3-B161-246C4511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827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595EE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3A6C9C9-52B6-40F7-8C12-76888E8DC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60BA515-84D5-4556-86C7-F49F5C5A32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241589-012E-4B44-86B8-A947BDE3C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D2AAC3-0CBD-46CE-9BAE-27F94AFD94B4}" type="datetimeFigureOut">
              <a:rPr lang="fr-FR" smtClean="0"/>
              <a:t>29/07/2026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99511F-30F9-40F9-8B13-8C264B99B6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9D2CB7-7358-4D60-B7E5-FB9410EE53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11DB1B-CC2A-47C5-8832-68539F4BC1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2804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2" y="73025"/>
            <a:ext cx="2861849" cy="1939435"/>
          </a:xfrm>
          <a:prstGeom prst="rect">
            <a:avLst/>
          </a:prstGeom>
        </p:spPr>
      </p:pic>
      <p:sp>
        <p:nvSpPr>
          <p:cNvPr id="6" name="Rectangle à coins arrondis 5"/>
          <p:cNvSpPr/>
          <p:nvPr/>
        </p:nvSpPr>
        <p:spPr>
          <a:xfrm>
            <a:off x="3451122" y="1079358"/>
            <a:ext cx="8157937" cy="7396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endParaRPr lang="fr-F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ctr"/>
            <a:r>
              <a:rPr lang="fr-FR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 delà la maladie …</a:t>
            </a:r>
          </a:p>
          <a:p>
            <a:r>
              <a:rPr lang="fr-FR" sz="4400" dirty="0"/>
              <a:t> 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4F442B7-40B8-4CE6-ABE9-C186FF266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688" y="2298021"/>
            <a:ext cx="5278179" cy="3006434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96093BE-EF8E-4D8E-8D3A-A9FAF93CD286}"/>
              </a:ext>
            </a:extLst>
          </p:cNvPr>
          <p:cNvSpPr/>
          <p:nvPr/>
        </p:nvSpPr>
        <p:spPr>
          <a:xfrm>
            <a:off x="1530936" y="5778642"/>
            <a:ext cx="9589348" cy="49433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Samuel HENGBART</a:t>
            </a:r>
            <a:r>
              <a:rPr lang="fr-FR" sz="2000" dirty="0">
                <a:solidFill>
                  <a:schemeClr val="tx1"/>
                </a:solidFill>
              </a:rPr>
              <a:t> – Membre de REGAARS et Directeur du CIAS Annemasse Agglo</a:t>
            </a:r>
          </a:p>
        </p:txBody>
      </p:sp>
    </p:spTree>
    <p:extLst>
      <p:ext uri="{BB962C8B-B14F-4D97-AF65-F5344CB8AC3E}">
        <p14:creationId xmlns:p14="http://schemas.microsoft.com/office/powerpoint/2010/main" val="2766194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à coins arrondis 5"/>
          <p:cNvSpPr/>
          <p:nvPr/>
        </p:nvSpPr>
        <p:spPr>
          <a:xfrm>
            <a:off x="3865923" y="3855800"/>
            <a:ext cx="5589515" cy="95415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ctr"/>
            <a:endParaRPr lang="fr-FR" sz="32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fontAlgn="ctr"/>
            <a:r>
              <a:rPr lang="fr-FR" sz="32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 MALADIE</a:t>
            </a:r>
          </a:p>
          <a:p>
            <a:r>
              <a:rPr lang="fr-FR" sz="3200" dirty="0"/>
              <a:t> </a:t>
            </a:r>
          </a:p>
        </p:txBody>
      </p:sp>
      <p:sp>
        <p:nvSpPr>
          <p:cNvPr id="3" name="Bulle narrative : ronde 2">
            <a:extLst>
              <a:ext uri="{FF2B5EF4-FFF2-40B4-BE49-F238E27FC236}">
                <a16:creationId xmlns:a16="http://schemas.microsoft.com/office/drawing/2014/main" id="{12C31E08-C6F0-4021-9953-BDEF41036A93}"/>
              </a:ext>
            </a:extLst>
          </p:cNvPr>
          <p:cNvSpPr/>
          <p:nvPr/>
        </p:nvSpPr>
        <p:spPr>
          <a:xfrm>
            <a:off x="8813262" y="2467193"/>
            <a:ext cx="3160644" cy="954156"/>
          </a:xfrm>
          <a:prstGeom prst="wedgeEllipseCallout">
            <a:avLst>
              <a:gd name="adj1" fmla="val -49002"/>
              <a:gd name="adj2" fmla="val 9612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Maladie Alzheimer</a:t>
            </a:r>
          </a:p>
        </p:txBody>
      </p:sp>
      <p:sp>
        <p:nvSpPr>
          <p:cNvPr id="7" name="Bulle narrative : ronde 6">
            <a:extLst>
              <a:ext uri="{FF2B5EF4-FFF2-40B4-BE49-F238E27FC236}">
                <a16:creationId xmlns:a16="http://schemas.microsoft.com/office/drawing/2014/main" id="{662F7CC7-0CD8-4E71-8F0D-7080D053D866}"/>
              </a:ext>
            </a:extLst>
          </p:cNvPr>
          <p:cNvSpPr/>
          <p:nvPr/>
        </p:nvSpPr>
        <p:spPr>
          <a:xfrm flipH="1">
            <a:off x="1104833" y="2344493"/>
            <a:ext cx="2761090" cy="954156"/>
          </a:xfrm>
          <a:prstGeom prst="wedgeEllipseCallout">
            <a:avLst>
              <a:gd name="adj1" fmla="val -57146"/>
              <a:gd name="adj2" fmla="val 107895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Fatigue</a:t>
            </a:r>
          </a:p>
        </p:txBody>
      </p:sp>
      <p:sp>
        <p:nvSpPr>
          <p:cNvPr id="8" name="Bulle narrative : ronde 7">
            <a:extLst>
              <a:ext uri="{FF2B5EF4-FFF2-40B4-BE49-F238E27FC236}">
                <a16:creationId xmlns:a16="http://schemas.microsoft.com/office/drawing/2014/main" id="{B6F76C12-3343-4CA7-9AA7-CD603F9EA027}"/>
              </a:ext>
            </a:extLst>
          </p:cNvPr>
          <p:cNvSpPr/>
          <p:nvPr/>
        </p:nvSpPr>
        <p:spPr>
          <a:xfrm flipH="1">
            <a:off x="920348" y="5271611"/>
            <a:ext cx="2761090" cy="954156"/>
          </a:xfrm>
          <a:prstGeom prst="wedgeEllipseCallout">
            <a:avLst>
              <a:gd name="adj1" fmla="val -62375"/>
              <a:gd name="adj2" fmla="val -101426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Perte de mémoire</a:t>
            </a:r>
          </a:p>
        </p:txBody>
      </p:sp>
      <p:sp>
        <p:nvSpPr>
          <p:cNvPr id="9" name="Bulle narrative : ronde 8">
            <a:extLst>
              <a:ext uri="{FF2B5EF4-FFF2-40B4-BE49-F238E27FC236}">
                <a16:creationId xmlns:a16="http://schemas.microsoft.com/office/drawing/2014/main" id="{EE136DD6-D307-468B-A23E-F4F9A003BA92}"/>
              </a:ext>
            </a:extLst>
          </p:cNvPr>
          <p:cNvSpPr/>
          <p:nvPr/>
        </p:nvSpPr>
        <p:spPr>
          <a:xfrm>
            <a:off x="9015139" y="5567772"/>
            <a:ext cx="3160644" cy="954156"/>
          </a:xfrm>
          <a:prstGeom prst="wedgeEllipseCallout">
            <a:avLst>
              <a:gd name="adj1" fmla="val -58392"/>
              <a:gd name="adj2" fmla="val -131689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Trouble du comportement</a:t>
            </a:r>
          </a:p>
        </p:txBody>
      </p:sp>
      <p:sp>
        <p:nvSpPr>
          <p:cNvPr id="10" name="Bulle narrative : ronde 9">
            <a:extLst>
              <a:ext uri="{FF2B5EF4-FFF2-40B4-BE49-F238E27FC236}">
                <a16:creationId xmlns:a16="http://schemas.microsoft.com/office/drawing/2014/main" id="{4A19C88E-B47D-4483-9B50-E7A46B656DA8}"/>
              </a:ext>
            </a:extLst>
          </p:cNvPr>
          <p:cNvSpPr/>
          <p:nvPr/>
        </p:nvSpPr>
        <p:spPr>
          <a:xfrm flipH="1">
            <a:off x="4715455" y="2075692"/>
            <a:ext cx="2761090" cy="954156"/>
          </a:xfrm>
          <a:prstGeom prst="wedgeEllipseCallout">
            <a:avLst>
              <a:gd name="adj1" fmla="val -19090"/>
              <a:gd name="adj2" fmla="val 137317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Incapacité à faire sa toilette …</a:t>
            </a:r>
          </a:p>
        </p:txBody>
      </p:sp>
      <p:sp>
        <p:nvSpPr>
          <p:cNvPr id="11" name="Titre 1">
            <a:extLst>
              <a:ext uri="{FF2B5EF4-FFF2-40B4-BE49-F238E27FC236}">
                <a16:creationId xmlns:a16="http://schemas.microsoft.com/office/drawing/2014/main" id="{42053BF5-0ACA-4101-96FC-FE3F5ED394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4762" y="165211"/>
            <a:ext cx="11439144" cy="1353330"/>
          </a:xfrm>
        </p:spPr>
        <p:txBody>
          <a:bodyPr>
            <a:noAutofit/>
          </a:bodyPr>
          <a:lstStyle/>
          <a:p>
            <a:pPr algn="ctr"/>
            <a:r>
              <a:rPr lang="fr-FR" sz="36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Quand vous pensez à la personne que vous accompagnez, quel sont les premiers mots qui vous viennent à l’esprit ?</a:t>
            </a:r>
          </a:p>
        </p:txBody>
      </p:sp>
    </p:spTree>
    <p:extLst>
      <p:ext uri="{BB962C8B-B14F-4D97-AF65-F5344CB8AC3E}">
        <p14:creationId xmlns:p14="http://schemas.microsoft.com/office/powerpoint/2010/main" val="1787663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262" y="410628"/>
            <a:ext cx="9788108" cy="89005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CHANGER DE REGARD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466" y="1387642"/>
            <a:ext cx="11404736" cy="1034716"/>
          </a:xfrm>
        </p:spPr>
        <p:txBody>
          <a:bodyPr>
            <a:normAutofit/>
          </a:bodyPr>
          <a:lstStyle/>
          <a:p>
            <a:r>
              <a:rPr lang="fr-FR" dirty="0"/>
              <a:t>La maladie et ses manifestations prennent beaucoup de places et finissent par être les 1</a:t>
            </a:r>
            <a:r>
              <a:rPr lang="fr-FR" baseline="30000" dirty="0"/>
              <a:t>ères</a:t>
            </a:r>
            <a:r>
              <a:rPr lang="fr-FR" dirty="0"/>
              <a:t>, voire, les seules choses que je perçois.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438CC550-6857-4F0F-88C3-B6660D8899E1}"/>
              </a:ext>
            </a:extLst>
          </p:cNvPr>
          <p:cNvSpPr txBox="1">
            <a:spLocks/>
          </p:cNvSpPr>
          <p:nvPr/>
        </p:nvSpPr>
        <p:spPr>
          <a:xfrm>
            <a:off x="535680" y="5264397"/>
            <a:ext cx="11168940" cy="529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/>
              <a:t>Est-ce la même personne ?</a:t>
            </a:r>
          </a:p>
          <a:p>
            <a:pPr marL="0" indent="0">
              <a:buFont typeface="Wingdings 3" charset="2"/>
              <a:buNone/>
            </a:pPr>
            <a:endParaRPr lang="fr-FR" sz="28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1CC1C26-9052-42AD-BFBB-0DF662598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893" y="2509036"/>
            <a:ext cx="3353946" cy="25281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39930A5-DD39-42E1-9C24-B81954F677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491" y="2459098"/>
            <a:ext cx="3087328" cy="2528185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9C9CD17-A29A-46CC-91CB-0EFE76192594}"/>
              </a:ext>
            </a:extLst>
          </p:cNvPr>
          <p:cNvSpPr txBox="1">
            <a:spLocks/>
          </p:cNvSpPr>
          <p:nvPr/>
        </p:nvSpPr>
        <p:spPr>
          <a:xfrm>
            <a:off x="560261" y="5917983"/>
            <a:ext cx="11168940" cy="5293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dirty="0"/>
              <a:t>Est-ce qu’elle a les mêmes capacités ?</a:t>
            </a:r>
          </a:p>
          <a:p>
            <a:pPr marL="0" indent="0">
              <a:buFont typeface="Wingdings 3" charset="2"/>
              <a:buNone/>
            </a:pP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533784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262" y="410628"/>
            <a:ext cx="9788108" cy="89005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CHANGER DE REGARD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466" y="1387641"/>
            <a:ext cx="11404736" cy="4541211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La maladie, d’autant plus les maladies neurodégénératives, altère progressivement certaines cellules et des difficultés apparaissent.</a:t>
            </a:r>
          </a:p>
          <a:p>
            <a:endParaRPr lang="fr-FR" dirty="0"/>
          </a:p>
          <a:p>
            <a:r>
              <a:rPr lang="fr-FR" dirty="0"/>
              <a:t>Pour autant, malgré la maladie, la personne reste : </a:t>
            </a:r>
          </a:p>
          <a:p>
            <a:pPr lvl="1"/>
            <a:r>
              <a:rPr lang="fr-FR" dirty="0"/>
              <a:t>Un parent</a:t>
            </a:r>
          </a:p>
          <a:p>
            <a:pPr lvl="1"/>
            <a:r>
              <a:rPr lang="fr-FR" dirty="0"/>
              <a:t>Un conjoint</a:t>
            </a:r>
          </a:p>
          <a:p>
            <a:pPr lvl="1"/>
            <a:r>
              <a:rPr lang="fr-FR" dirty="0"/>
              <a:t>Un voisin</a:t>
            </a:r>
          </a:p>
          <a:p>
            <a:pPr lvl="1"/>
            <a:r>
              <a:rPr lang="fr-FR" dirty="0"/>
              <a:t>Un ancien agriculteur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79598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262" y="410628"/>
            <a:ext cx="9788108" cy="89005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CHANGER DE REGARD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466" y="1387641"/>
            <a:ext cx="11404736" cy="4541211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Dans cette perspectives de « Changer de regard » ou « Changer la place d’où je regarde la situation », il s’agit de redonner un sens « juste » à l’accompagnement.</a:t>
            </a:r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B37857-21A4-4175-BDDC-49866ED1E0CD}"/>
              </a:ext>
            </a:extLst>
          </p:cNvPr>
          <p:cNvSpPr/>
          <p:nvPr/>
        </p:nvSpPr>
        <p:spPr>
          <a:xfrm>
            <a:off x="1219200" y="3539613"/>
            <a:ext cx="9129170" cy="15633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>
                <a:solidFill>
                  <a:schemeClr val="tx1"/>
                </a:solidFill>
              </a:rPr>
              <a:t>L’accompagnement consiste donc à continuer à rencontrer la personne et non uniquement à gérer les symptômes.</a:t>
            </a:r>
          </a:p>
        </p:txBody>
      </p:sp>
    </p:spTree>
    <p:extLst>
      <p:ext uri="{BB962C8B-B14F-4D97-AF65-F5344CB8AC3E}">
        <p14:creationId xmlns:p14="http://schemas.microsoft.com/office/powerpoint/2010/main" val="152535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261" y="292644"/>
            <a:ext cx="10314215" cy="89005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 PERTES MAIS PAS DE DISPARITION</a:t>
            </a:r>
          </a:p>
        </p:txBody>
      </p:sp>
      <p:graphicFrame>
        <p:nvGraphicFramePr>
          <p:cNvPr id="9" name="Tableau 9">
            <a:extLst>
              <a:ext uri="{FF2B5EF4-FFF2-40B4-BE49-F238E27FC236}">
                <a16:creationId xmlns:a16="http://schemas.microsoft.com/office/drawing/2014/main" id="{25BBE5EA-C4FC-4BC4-BB5C-658E9039750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09701112"/>
              </p:ext>
            </p:extLst>
          </p:nvPr>
        </p:nvGraphicFramePr>
        <p:xfrm>
          <a:off x="560261" y="1418988"/>
          <a:ext cx="4451555" cy="2773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1555">
                  <a:extLst>
                    <a:ext uri="{9D8B030D-6E8A-4147-A177-3AD203B41FA5}">
                      <a16:colId xmlns:a16="http://schemas.microsoft.com/office/drawing/2014/main" val="416154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La maladie peut altérer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34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La mémoire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58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Le langage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30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Le raisonnement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27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L’orientation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9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L’organisation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76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L’autonomie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27607"/>
                  </a:ext>
                </a:extLst>
              </a:tr>
            </a:tbl>
          </a:graphicData>
        </a:graphic>
      </p:graphicFrame>
      <p:graphicFrame>
        <p:nvGraphicFramePr>
          <p:cNvPr id="11" name="Tableau 9">
            <a:extLst>
              <a:ext uri="{FF2B5EF4-FFF2-40B4-BE49-F238E27FC236}">
                <a16:creationId xmlns:a16="http://schemas.microsoft.com/office/drawing/2014/main" id="{7A06CB00-49FA-482B-A4D7-C169E0D541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1283822"/>
              </p:ext>
            </p:extLst>
          </p:nvPr>
        </p:nvGraphicFramePr>
        <p:xfrm>
          <a:off x="6862915" y="1418988"/>
          <a:ext cx="4611330" cy="2773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11330">
                  <a:extLst>
                    <a:ext uri="{9D8B030D-6E8A-4147-A177-3AD203B41FA5}">
                      <a16:colId xmlns:a16="http://schemas.microsoft.com/office/drawing/2014/main" val="416154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La personne conserve souvent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34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Les émotions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58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Les préférences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30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Des habitudes de vie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271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La sensibilité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99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Le besoin d’être aimée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76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FR" sz="2000" dirty="0"/>
                        <a:t>Le besoin d’être respectée, d’être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227607"/>
                  </a:ext>
                </a:extLst>
              </a:tr>
            </a:tbl>
          </a:graphicData>
        </a:graphic>
      </p:graphicFrame>
      <p:sp>
        <p:nvSpPr>
          <p:cNvPr id="12" name="Ellipse 11">
            <a:extLst>
              <a:ext uri="{FF2B5EF4-FFF2-40B4-BE49-F238E27FC236}">
                <a16:creationId xmlns:a16="http://schemas.microsoft.com/office/drawing/2014/main" id="{FE864CB0-85D5-4912-B8D2-791933AC59DC}"/>
              </a:ext>
            </a:extLst>
          </p:cNvPr>
          <p:cNvSpPr/>
          <p:nvPr/>
        </p:nvSpPr>
        <p:spPr>
          <a:xfrm>
            <a:off x="5100306" y="2646112"/>
            <a:ext cx="1674119" cy="596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b="1" dirty="0"/>
              <a:t>MAIS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5B35D170-F3A0-4ECB-96E0-DC8EAD9F2D14}"/>
              </a:ext>
            </a:extLst>
          </p:cNvPr>
          <p:cNvSpPr txBox="1">
            <a:spLocks/>
          </p:cNvSpPr>
          <p:nvPr/>
        </p:nvSpPr>
        <p:spPr>
          <a:xfrm>
            <a:off x="393632" y="4369644"/>
            <a:ext cx="11404736" cy="237449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fr-FR" dirty="0"/>
              <a:t>Une personne peut oublier votre visite quelques minutes après votre passage mais conserver durablement le sentiment de sécurité, de joie ou au contraire de peur que cette rencontre a procuré.</a:t>
            </a:r>
          </a:p>
          <a:p>
            <a:pPr marL="0" indent="0" algn="just">
              <a:buNone/>
            </a:pPr>
            <a:r>
              <a:rPr lang="fr-FR" sz="2400" i="1" dirty="0"/>
              <a:t>Exemple de Mme R : elle ne reconnaît plus sa fille. Pourtant lorsqu’elle rentre dans sa chambre avec un sourire, une voix douce, Mme R se détend immédiatement.</a:t>
            </a:r>
          </a:p>
          <a:p>
            <a:pPr marL="0" indent="0" algn="ctr">
              <a:buNone/>
            </a:pPr>
            <a:r>
              <a:rPr lang="fr-FR" sz="2400" i="1" dirty="0"/>
              <a:t>Elle ne reconnaît plus son visage mais elle reconnaît le sentiment de sécurité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19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262" y="410628"/>
            <a:ext cx="9788108" cy="89005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PRESERVER L’IDENTITE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466" y="1387641"/>
            <a:ext cx="11404736" cy="4541211"/>
          </a:xfrm>
        </p:spPr>
        <p:txBody>
          <a:bodyPr>
            <a:normAutofit/>
          </a:bodyPr>
          <a:lstStyle/>
          <a:p>
            <a:endParaRPr lang="fr-FR" dirty="0"/>
          </a:p>
          <a:p>
            <a:r>
              <a:rPr lang="fr-FR" dirty="0"/>
              <a:t>La maladie ne doit pas devenir l’unique définition de la personne. Cela passe aussi par la façon de parler d’elle.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i="1" dirty="0"/>
              <a:t>« Monsieur B. a une maladie d’Alzheimer »</a:t>
            </a:r>
          </a:p>
          <a:p>
            <a:pPr marL="0" indent="0" algn="ctr">
              <a:buNone/>
            </a:pPr>
            <a:r>
              <a:rPr lang="fr-FR" i="1" dirty="0"/>
              <a:t>≠ </a:t>
            </a:r>
          </a:p>
          <a:p>
            <a:pPr marL="0" indent="0" algn="ctr">
              <a:buNone/>
            </a:pPr>
            <a:r>
              <a:rPr lang="fr-FR" i="1" dirty="0"/>
              <a:t>« Monsieur B; ancien boulanger, passionné de pêche et père de 3 enfants, vit avec une maladie d’Alzheimer ».</a:t>
            </a:r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38316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262" y="410628"/>
            <a:ext cx="9788108" cy="89005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PRESERVER L’IDENTITE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466" y="1387641"/>
            <a:ext cx="11404736" cy="5059731"/>
          </a:xfrm>
        </p:spPr>
        <p:txBody>
          <a:bodyPr>
            <a:normAutofit/>
          </a:bodyPr>
          <a:lstStyle/>
          <a:p>
            <a:r>
              <a:rPr lang="fr-FR" dirty="0"/>
              <a:t>Il faut entretenir les dimensions de l’identité :</a:t>
            </a:r>
          </a:p>
          <a:p>
            <a:pPr lvl="1"/>
            <a:r>
              <a:rPr lang="fr-FR" dirty="0"/>
              <a:t>histoire, </a:t>
            </a:r>
          </a:p>
          <a:p>
            <a:pPr lvl="1"/>
            <a:r>
              <a:rPr lang="fr-FR" dirty="0"/>
              <a:t>valeurs, </a:t>
            </a:r>
          </a:p>
          <a:p>
            <a:pPr lvl="1"/>
            <a:r>
              <a:rPr lang="fr-FR" dirty="0"/>
              <a:t>habitudes, </a:t>
            </a:r>
          </a:p>
          <a:p>
            <a:pPr lvl="1"/>
            <a:r>
              <a:rPr lang="fr-FR" dirty="0"/>
              <a:t>croyances,</a:t>
            </a:r>
          </a:p>
          <a:p>
            <a:pPr lvl="1"/>
            <a:r>
              <a:rPr lang="fr-FR" dirty="0"/>
              <a:t>relations, </a:t>
            </a:r>
          </a:p>
          <a:p>
            <a:pPr lvl="1"/>
            <a:r>
              <a:rPr lang="fr-FR" dirty="0"/>
              <a:t>centre d’intérêts </a:t>
            </a:r>
          </a:p>
          <a:p>
            <a:r>
              <a:rPr lang="fr-FR" dirty="0"/>
              <a:t>Afin de personnaliser l’accompagnement (dans le sens de voir l’humain)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i="1" dirty="0"/>
              <a:t>Savoir qu’une personne a toujours aimé écouter Céline Dion ou jardiner est parfois plus utile que connaître son score aux tests cognitifs.</a:t>
            </a:r>
          </a:p>
        </p:txBody>
      </p:sp>
    </p:spTree>
    <p:extLst>
      <p:ext uri="{BB962C8B-B14F-4D97-AF65-F5344CB8AC3E}">
        <p14:creationId xmlns:p14="http://schemas.microsoft.com/office/powerpoint/2010/main" val="3642790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60262" y="410628"/>
            <a:ext cx="9788108" cy="890058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PRESERVER L’IDENTITE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D695BF-1EAF-4398-8960-4E84380C2B64}"/>
              </a:ext>
            </a:extLst>
          </p:cNvPr>
          <p:cNvSpPr/>
          <p:nvPr/>
        </p:nvSpPr>
        <p:spPr>
          <a:xfrm>
            <a:off x="1524000" y="2271252"/>
            <a:ext cx="7875639" cy="26350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>
                <a:solidFill>
                  <a:schemeClr val="tx1"/>
                </a:solidFill>
              </a:rPr>
              <a:t>C’est un cheminement et un travail de chaque instant.</a:t>
            </a:r>
          </a:p>
          <a:p>
            <a:pPr algn="ctr"/>
            <a:r>
              <a:rPr lang="fr-FR" sz="3200" b="1" dirty="0">
                <a:solidFill>
                  <a:schemeClr val="tx1"/>
                </a:solidFill>
              </a:rPr>
              <a:t>Il s’inscrit dans la démarche du deuil blanc.</a:t>
            </a:r>
          </a:p>
        </p:txBody>
      </p:sp>
    </p:spTree>
    <p:extLst>
      <p:ext uri="{BB962C8B-B14F-4D97-AF65-F5344CB8AC3E}">
        <p14:creationId xmlns:p14="http://schemas.microsoft.com/office/powerpoint/2010/main" val="18275488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465" y="410628"/>
            <a:ext cx="11002295" cy="117236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CENTRER SUR DES BESOINS PSYCHOLOGIQUES ATTENDUS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4466" y="1818968"/>
            <a:ext cx="11404736" cy="4628404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Tom </a:t>
            </a:r>
            <a:r>
              <a:rPr lang="fr-FR" dirty="0" err="1"/>
              <a:t>Kitwood</a:t>
            </a:r>
            <a:r>
              <a:rPr lang="fr-FR" dirty="0"/>
              <a:t> a fait de nombreuses recherches mettant en avant l’importance de maintenir, chez les personnes souffrant de démence, le maintien de l’identité personnelle.</a:t>
            </a:r>
          </a:p>
          <a:p>
            <a:pPr marL="0" indent="0" algn="just">
              <a:buNone/>
            </a:pPr>
            <a:endParaRPr lang="fr-FR" dirty="0"/>
          </a:p>
          <a:p>
            <a:pPr algn="just"/>
            <a:r>
              <a:rPr lang="fr-FR" dirty="0"/>
              <a:t>Cela passe par la mise en œuvre d’attitudes et d’actions visant à répondre aux besoins fondamentaux psychologiques de la personne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68262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465" y="410628"/>
            <a:ext cx="11002295" cy="117236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CENTRER SUR DES BESOINS PSYCHOLOGIQUES ATTENDUS</a:t>
            </a: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8E397213-FAE2-46C8-9049-6B54934596FB}"/>
              </a:ext>
            </a:extLst>
          </p:cNvPr>
          <p:cNvSpPr/>
          <p:nvPr/>
        </p:nvSpPr>
        <p:spPr>
          <a:xfrm>
            <a:off x="513735" y="2271251"/>
            <a:ext cx="3104535" cy="128802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Le besoin de confort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Etre</a:t>
            </a:r>
            <a:r>
              <a:rPr lang="fr-FR" dirty="0">
                <a:solidFill>
                  <a:schemeClr val="tx1"/>
                </a:solidFill>
              </a:rPr>
              <a:t> installé confortablement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Ne pas avoir froid, de douleur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Se sentir en sécurité</a:t>
            </a:r>
          </a:p>
          <a:p>
            <a:pPr algn="ctr"/>
            <a:endParaRPr lang="fr-FR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6998EDE-64E7-468C-A1E5-35B8B6496B8D}"/>
              </a:ext>
            </a:extLst>
          </p:cNvPr>
          <p:cNvSpPr/>
          <p:nvPr/>
        </p:nvSpPr>
        <p:spPr>
          <a:xfrm>
            <a:off x="599768" y="4535127"/>
            <a:ext cx="4208207" cy="177472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Le besoin d’occupation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Faire quelque chose qui a du sens même une activité simple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Plier du linge, arroser les plantes, éplucher les légumes, feuilleter un album photo</a:t>
            </a:r>
          </a:p>
          <a:p>
            <a:pPr algn="ctr"/>
            <a:endParaRPr lang="fr-FR" dirty="0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49F655BF-859D-4941-BD47-23988F83E073}"/>
              </a:ext>
            </a:extLst>
          </p:cNvPr>
          <p:cNvSpPr/>
          <p:nvPr/>
        </p:nvSpPr>
        <p:spPr>
          <a:xfrm>
            <a:off x="4316362" y="2314268"/>
            <a:ext cx="3195484" cy="128802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Le besoin d’attachement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Pouvoir faire confiance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Se sentir entouré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Sentir une présence rassurante</a:t>
            </a:r>
          </a:p>
          <a:p>
            <a:pPr algn="ctr"/>
            <a:endParaRPr lang="fr-FR" dirty="0"/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C03FAAB-AE7D-4211-8180-667DAEAD586F}"/>
              </a:ext>
            </a:extLst>
          </p:cNvPr>
          <p:cNvSpPr/>
          <p:nvPr/>
        </p:nvSpPr>
        <p:spPr>
          <a:xfrm>
            <a:off x="8001001" y="1980585"/>
            <a:ext cx="3925529" cy="194432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Le besoin d’inclusion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Continuer à faire partie de la famille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Participer à la vie quotidienne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Etre</a:t>
            </a:r>
            <a:r>
              <a:rPr lang="fr-FR" dirty="0">
                <a:solidFill>
                  <a:schemeClr val="tx1"/>
                </a:solidFill>
              </a:rPr>
              <a:t> invité au repas</a:t>
            </a:r>
          </a:p>
          <a:p>
            <a:pPr algn="ctr"/>
            <a:r>
              <a:rPr lang="fr-FR" dirty="0" err="1">
                <a:solidFill>
                  <a:schemeClr val="tx1"/>
                </a:solidFill>
              </a:rPr>
              <a:t>Etre</a:t>
            </a:r>
            <a:r>
              <a:rPr lang="fr-FR" dirty="0">
                <a:solidFill>
                  <a:schemeClr val="tx1"/>
                </a:solidFill>
              </a:rPr>
              <a:t> consulté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Participer aux conversations</a:t>
            </a:r>
          </a:p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E3126EF2-B65B-4A24-8B0B-ACD5A7B61E97}"/>
              </a:ext>
            </a:extLst>
          </p:cNvPr>
          <p:cNvSpPr/>
          <p:nvPr/>
        </p:nvSpPr>
        <p:spPr>
          <a:xfrm>
            <a:off x="5825612" y="4247534"/>
            <a:ext cx="4208207" cy="234991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b="1" dirty="0">
              <a:solidFill>
                <a:schemeClr val="tx1"/>
              </a:solidFill>
            </a:endParaRPr>
          </a:p>
          <a:p>
            <a:pPr algn="ctr"/>
            <a:r>
              <a:rPr lang="fr-FR" b="1" dirty="0">
                <a:solidFill>
                  <a:schemeClr val="tx1"/>
                </a:solidFill>
              </a:rPr>
              <a:t>Le besoin d’identité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Continuer à être reconnu pour qui l’on est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Respecter les habitudes et goûts vestimentaires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Utiliser le nom ou prénom ou surnom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Conserver les objets personnels</a:t>
            </a: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497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465" y="410628"/>
            <a:ext cx="11316929" cy="117236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COMPRENDRE LES COMPORTEMENTS AUTREMENT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0308DE9-4BCF-44B0-890F-9CCC346DC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6" y="1818968"/>
            <a:ext cx="11404736" cy="4628404"/>
          </a:xfrm>
        </p:spPr>
        <p:txBody>
          <a:bodyPr>
            <a:normAutofit lnSpcReduction="10000"/>
          </a:bodyPr>
          <a:lstStyle/>
          <a:p>
            <a:pPr algn="just"/>
            <a:r>
              <a:rPr lang="fr-FR" dirty="0"/>
              <a:t>Les troubles du comportements sont souvent la partie la plus difficile pour les aidants.</a:t>
            </a:r>
          </a:p>
          <a:p>
            <a:pPr algn="just"/>
            <a:r>
              <a:rPr lang="fr-FR" dirty="0"/>
              <a:t>L’aidant y voit l’aberration du propos ou des comportements, il convient de se dire que ses comportements ne sont pas « sans raison ».</a:t>
            </a:r>
          </a:p>
          <a:p>
            <a:pPr marL="0" indent="0" algn="ctr">
              <a:buNone/>
            </a:pPr>
            <a:r>
              <a:rPr lang="fr-FR" i="1" dirty="0"/>
              <a:t>Une personne qui crie exprime peut-être : une douleur, une peur, une frustration, une solitude, une incompréhension de la situation.</a:t>
            </a:r>
          </a:p>
          <a:p>
            <a:pPr marL="0" indent="0" algn="ctr">
              <a:buNone/>
            </a:pPr>
            <a:r>
              <a:rPr lang="fr-FR" i="1" dirty="0"/>
              <a:t>Une personne qui refuse la toilette, ne refuse par forcément l’hygiène mais : peut avoir froid, avoir honte, ne pas comprendre ce que l’on fait, avoir peur.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Là encore, voire la personne et les émotions qui l’habitent c’est contribuer à accompagner dans un climat plus serein.</a:t>
            </a:r>
          </a:p>
          <a:p>
            <a:pPr marL="0" indent="0" algn="just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06650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465" y="410628"/>
            <a:ext cx="11316929" cy="117236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PRENDRE SOIN DE L’AIDANT</a:t>
            </a:r>
          </a:p>
        </p:txBody>
      </p:sp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B0308DE9-4BCF-44B0-890F-9CCC346DC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466" y="1661652"/>
            <a:ext cx="11404736" cy="4785720"/>
          </a:xfrm>
        </p:spPr>
        <p:txBody>
          <a:bodyPr>
            <a:normAutofit/>
          </a:bodyPr>
          <a:lstStyle/>
          <a:p>
            <a:pPr algn="just"/>
            <a:r>
              <a:rPr lang="fr-FR" dirty="0"/>
              <a:t>On ne répétera jamais assez qu’il convient, pour l’aidant de prendre soin de lui pour prendre soin de l’autre. </a:t>
            </a:r>
          </a:p>
          <a:p>
            <a:pPr algn="just"/>
            <a:r>
              <a:rPr lang="fr-FR" dirty="0"/>
              <a:t>Si maintenir la présence de l’autre dans l’accompagnement demande une disponibilité émotionnelle plus que technique, cela permet aussi de maintenir un sens, une humanité à la place que j’occupe au côté de la personne.</a:t>
            </a:r>
          </a:p>
          <a:p>
            <a:pPr algn="just"/>
            <a:r>
              <a:rPr lang="fr-FR" dirty="0"/>
              <a:t>Les maladies, neurodégénératives ou autres, touchent un organe mais ne retire pas la valeur de la personne.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D53A23F-4759-4A4F-B209-6FBB7DF7516E}"/>
              </a:ext>
            </a:extLst>
          </p:cNvPr>
          <p:cNvSpPr/>
          <p:nvPr/>
        </p:nvSpPr>
        <p:spPr>
          <a:xfrm>
            <a:off x="668594" y="5275006"/>
            <a:ext cx="10972800" cy="117236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b="1" dirty="0">
                <a:solidFill>
                  <a:srgbClr val="FF0000"/>
                </a:solidFill>
              </a:rPr>
              <a:t>Derrière chaque maladie, il y a une  histoire. </a:t>
            </a:r>
          </a:p>
          <a:p>
            <a:pPr algn="ctr"/>
            <a:r>
              <a:rPr lang="fr-FR" sz="2800" b="1" dirty="0">
                <a:solidFill>
                  <a:srgbClr val="FF0000"/>
                </a:solidFill>
              </a:rPr>
              <a:t>Derrière chaque symptôme, il y a une personne</a:t>
            </a:r>
          </a:p>
        </p:txBody>
      </p:sp>
    </p:spTree>
    <p:extLst>
      <p:ext uri="{BB962C8B-B14F-4D97-AF65-F5344CB8AC3E}">
        <p14:creationId xmlns:p14="http://schemas.microsoft.com/office/powerpoint/2010/main" val="40228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7D7EA33-98E3-4C39-8364-D5C2C665827E}"/>
              </a:ext>
            </a:extLst>
          </p:cNvPr>
          <p:cNvSpPr/>
          <p:nvPr/>
        </p:nvSpPr>
        <p:spPr>
          <a:xfrm>
            <a:off x="3647768" y="2251587"/>
            <a:ext cx="4483509" cy="208443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6000" dirty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6530467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</TotalTime>
  <Words>843</Words>
  <Application>Microsoft Office PowerPoint</Application>
  <PresentationFormat>Grand écran</PresentationFormat>
  <Paragraphs>117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Wingdings 3</vt:lpstr>
      <vt:lpstr>Thème Office</vt:lpstr>
      <vt:lpstr>Présentation PowerPoint</vt:lpstr>
      <vt:lpstr>Quand vous pensez à la personne que vous accompagnez, quel sont les premiers mots qui vous viennent à l’esprit ?</vt:lpstr>
      <vt:lpstr>CHANGER DE REGARD</vt:lpstr>
      <vt:lpstr>CHANGER DE REGARD</vt:lpstr>
      <vt:lpstr>CHANGER DE REGARD</vt:lpstr>
      <vt:lpstr>DES PERTES MAIS PAS DE DISPARITION</vt:lpstr>
      <vt:lpstr>PRESERVER L’IDENTITE</vt:lpstr>
      <vt:lpstr>PRESERVER L’IDENTITE</vt:lpstr>
      <vt:lpstr>PRESERVER L’IDENTITE</vt:lpstr>
      <vt:lpstr>SE CENTRER SUR DES BESOINS PSYCHOLOGIQUES ATTENDUS</vt:lpstr>
      <vt:lpstr>SE CENTRER SUR DES BESOINS PSYCHOLOGIQUES ATTENDUS</vt:lpstr>
      <vt:lpstr>COMPRENDRE LES COMPORTEMENTS AUTREMENT</vt:lpstr>
      <vt:lpstr>PRENDRE SOIN DE L’AIDANT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HENGBART Samuel</dc:creator>
  <cp:lastModifiedBy>HENGBART Samuel</cp:lastModifiedBy>
  <cp:revision>11</cp:revision>
  <dcterms:created xsi:type="dcterms:W3CDTF">2026-07-29T08:36:24Z</dcterms:created>
  <dcterms:modified xsi:type="dcterms:W3CDTF">2026-07-29T10:30:22Z</dcterms:modified>
</cp:coreProperties>
</file>